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9" r:id="rId2"/>
    <p:sldId id="256" r:id="rId3"/>
    <p:sldId id="508" r:id="rId4"/>
    <p:sldId id="509" r:id="rId5"/>
    <p:sldId id="511" r:id="rId6"/>
    <p:sldId id="510" r:id="rId7"/>
    <p:sldId id="512" r:id="rId8"/>
    <p:sldId id="513" r:id="rId9"/>
    <p:sldId id="514" r:id="rId10"/>
    <p:sldId id="515" r:id="rId11"/>
    <p:sldId id="516" r:id="rId12"/>
    <p:sldId id="507" r:id="rId13"/>
    <p:sldId id="517" r:id="rId14"/>
    <p:sldId id="470" r:id="rId15"/>
    <p:sldId id="476" r:id="rId16"/>
    <p:sldId id="472" r:id="rId17"/>
    <p:sldId id="474" r:id="rId18"/>
    <p:sldId id="475" r:id="rId19"/>
    <p:sldId id="477" r:id="rId20"/>
    <p:sldId id="478" r:id="rId21"/>
    <p:sldId id="479" r:id="rId22"/>
    <p:sldId id="480" r:id="rId23"/>
    <p:sldId id="481" r:id="rId24"/>
    <p:sldId id="482" r:id="rId25"/>
    <p:sldId id="503" r:id="rId26"/>
    <p:sldId id="483" r:id="rId27"/>
    <p:sldId id="485" r:id="rId28"/>
    <p:sldId id="484" r:id="rId29"/>
    <p:sldId id="486" r:id="rId30"/>
    <p:sldId id="487" r:id="rId31"/>
    <p:sldId id="488" r:id="rId32"/>
    <p:sldId id="489" r:id="rId33"/>
    <p:sldId id="490" r:id="rId34"/>
    <p:sldId id="491" r:id="rId35"/>
    <p:sldId id="492" r:id="rId36"/>
    <p:sldId id="493" r:id="rId37"/>
    <p:sldId id="494" r:id="rId38"/>
    <p:sldId id="495" r:id="rId39"/>
    <p:sldId id="496" r:id="rId40"/>
    <p:sldId id="497" r:id="rId41"/>
    <p:sldId id="498" r:id="rId42"/>
    <p:sldId id="499" r:id="rId43"/>
    <p:sldId id="500" r:id="rId44"/>
    <p:sldId id="501" r:id="rId45"/>
    <p:sldId id="502" r:id="rId46"/>
    <p:sldId id="504" r:id="rId47"/>
    <p:sldId id="518" r:id="rId48"/>
    <p:sldId id="520" r:id="rId49"/>
    <p:sldId id="519" r:id="rId50"/>
    <p:sldId id="521" r:id="rId51"/>
    <p:sldId id="522" r:id="rId52"/>
    <p:sldId id="523" r:id="rId53"/>
    <p:sldId id="524" r:id="rId54"/>
    <p:sldId id="525" r:id="rId55"/>
    <p:sldId id="526" r:id="rId56"/>
    <p:sldId id="529" r:id="rId57"/>
    <p:sldId id="531" r:id="rId58"/>
    <p:sldId id="527" r:id="rId59"/>
    <p:sldId id="532" r:id="rId60"/>
    <p:sldId id="533" r:id="rId61"/>
    <p:sldId id="528" r:id="rId62"/>
    <p:sldId id="534" r:id="rId63"/>
    <p:sldId id="535" r:id="rId64"/>
    <p:sldId id="469" r:id="rId6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3B49"/>
    <a:srgbClr val="2D2239"/>
    <a:srgbClr val="342C39"/>
    <a:srgbClr val="5E5660"/>
    <a:srgbClr val="362B3B"/>
    <a:srgbClr val="373538"/>
    <a:srgbClr val="2D5679"/>
    <a:srgbClr val="5877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7" autoAdjust="0"/>
    <p:restoredTop sz="94660"/>
  </p:normalViewPr>
  <p:slideViewPr>
    <p:cSldViewPr snapToGrid="0">
      <p:cViewPr>
        <p:scale>
          <a:sx n="75" d="100"/>
          <a:sy n="75" d="100"/>
        </p:scale>
        <p:origin x="1950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5F4704-C0DE-44A6-81E1-D8F34954B01D}" type="datetimeFigureOut">
              <a:rPr lang="pt-BR" smtClean="0"/>
              <a:t>10/12/2019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7FD268-7180-4E18-8BC7-A1219199A5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7351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7A0B1-DB02-44A0-9852-0B355BAF16D0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9954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532F5A-DB07-4FAB-9A61-ECEEB7FE1E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845003-65C9-42E1-9F6D-067C82DAB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4E9E802-2CD5-4D94-8A8D-F04E42AAD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CDA67-E2C3-42F3-B728-6F82F1A44580}" type="datetimeFigureOut">
              <a:rPr lang="pt-BR" smtClean="0"/>
              <a:t>10/12/2019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FA62ED8-54E5-4363-9547-16CDE3D30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CD464BC-AD94-4EF4-989D-8F1279046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9E18-11BA-49A4-B3AF-5E6BC60C82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9099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A2CCF4-3A0D-47CE-A2F5-23E1C0AD2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873A614-9521-44B2-AD12-ABBC4052DD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A399538-BDB5-44B6-9A17-9928DF08A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CDA67-E2C3-42F3-B728-6F82F1A44580}" type="datetimeFigureOut">
              <a:rPr lang="pt-BR" smtClean="0"/>
              <a:t>10/12/2019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F042F37-D222-478E-A6B9-5A8E4DA3C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1C237D-6E4B-488F-8D68-0C0133541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9E18-11BA-49A4-B3AF-5E6BC60C82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714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C99E170-B62C-4D85-83A4-86CEDEA3DE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5F8748A-9604-496A-8084-A21D27FCC7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EE2C5A5-C7D9-4B21-8438-E86DDFB64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CDA67-E2C3-42F3-B728-6F82F1A44580}" type="datetimeFigureOut">
              <a:rPr lang="pt-BR" smtClean="0"/>
              <a:t>10/12/2019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DC21C75-2E2E-448C-8D54-C2B1A7B32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5E8605B-4DD3-459F-A8A5-8502DBE5F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9E18-11BA-49A4-B3AF-5E6BC60C82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9142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71F41C-CDA6-4679-B85A-0BE381FD4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0DD26CD-06B6-4F4C-93BE-FF052D5722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7F7C896-055E-4C0B-AA02-1BBB20848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CDA67-E2C3-42F3-B728-6F82F1A44580}" type="datetimeFigureOut">
              <a:rPr lang="pt-BR" smtClean="0"/>
              <a:t>10/12/2019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18BEE69-483C-495F-B5C2-9B2521CF9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4910610-1D88-4432-9E7F-C17CC188B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9E18-11BA-49A4-B3AF-5E6BC60C82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688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1E7931-3CE1-481B-B962-5FB0556DC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68F2870-8FEE-49C4-91E5-5FB97674B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AA8F2EC-763E-49CD-BFE5-92C798EF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CDA67-E2C3-42F3-B728-6F82F1A44580}" type="datetimeFigureOut">
              <a:rPr lang="pt-BR" smtClean="0"/>
              <a:t>10/12/2019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12D71ED-02B8-4822-B1B5-BFEDD2630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8A27EE9-52CA-4972-92D4-416EBAB02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9E18-11BA-49A4-B3AF-5E6BC60C82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5088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EB6757-A93C-405A-8CDE-598EF9AA6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1DB87A-BBFB-442B-B9BA-ADA3FECAF4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CE07DD2-9477-4987-B80B-F799B3E2B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C602738-0301-40DC-8D1B-1193D90AF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CDA67-E2C3-42F3-B728-6F82F1A44580}" type="datetimeFigureOut">
              <a:rPr lang="pt-BR" smtClean="0"/>
              <a:t>10/12/2019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C54D4A8-632B-4A0E-BDED-C665A6020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139B385-5E8D-4116-AA60-E7ECDDDD2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9E18-11BA-49A4-B3AF-5E6BC60C82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5807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1B6EEC-20AF-481B-98D0-453148A85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8D30CC8-57B7-42FD-8947-DC688B89D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F225128-AC9A-4CB7-A53B-B1786B49D6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05FEAC9-1AF5-4801-98D2-5DE8D84FDD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C2E1479-A68D-4020-A746-C4238E3B95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FDA9884-A748-4260-8957-87D070726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CDA67-E2C3-42F3-B728-6F82F1A44580}" type="datetimeFigureOut">
              <a:rPr lang="pt-BR" smtClean="0"/>
              <a:t>10/12/2019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7EA70A3-DD08-48FC-9481-434022574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2DEC581-19EC-44EA-8258-28B0F18AC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9E18-11BA-49A4-B3AF-5E6BC60C82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4808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30D56C-9669-4EFD-9345-BC6FB9DC4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5CD57C2-AFAF-4FB8-9D69-0A54EA5F4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CDA67-E2C3-42F3-B728-6F82F1A44580}" type="datetimeFigureOut">
              <a:rPr lang="pt-BR" smtClean="0"/>
              <a:t>10/12/2019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C60A551-74A3-4AC5-993D-70CC9E2DF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B8DFB42-B953-4184-87E8-1A5C10483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9E18-11BA-49A4-B3AF-5E6BC60C82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7256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151CE41-8BAC-4F50-80D4-9410FD9C3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CDA67-E2C3-42F3-B728-6F82F1A44580}" type="datetimeFigureOut">
              <a:rPr lang="pt-BR" smtClean="0"/>
              <a:t>10/12/2019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DD1D411-47B9-4A80-A02A-BCE9475F8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D702F88-BEB5-4ACC-A6DC-987FB6C3F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9E18-11BA-49A4-B3AF-5E6BC60C82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9098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B4C01E-D4B9-401E-9CAE-8ABA9CD19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1996BB-ACC4-45B7-A996-A44778371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3536338-AE6E-4FFB-B0FB-D472C99691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9100DF0-4281-4361-92C3-CD0AA6520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CDA67-E2C3-42F3-B728-6F82F1A44580}" type="datetimeFigureOut">
              <a:rPr lang="pt-BR" smtClean="0"/>
              <a:t>10/12/2019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15B2FC1-C45E-4830-B13B-CCCB4C5A9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008460B-3D2A-41C0-AC0C-D69BFEBAC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9E18-11BA-49A4-B3AF-5E6BC60C82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8332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862E75-3EBF-4B4F-8DA6-1E2FD9D8E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21D4958-EBEF-450F-8652-5201DFC295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BE39409-29BC-46EE-81DA-1EF82E477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B50B86C-DAA3-49FB-9DA4-CF6689085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CDA67-E2C3-42F3-B728-6F82F1A44580}" type="datetimeFigureOut">
              <a:rPr lang="pt-BR" smtClean="0"/>
              <a:t>10/12/2019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3A3AA7B-1C9D-4FD7-B6CE-F63CFDB6B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05D1A05-A719-46CA-B561-BBEFF4292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9E18-11BA-49A4-B3AF-5E6BC60C82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8752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EAB051D-8CE7-48A5-B856-2FE7567D8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B13ED10-FB56-414E-BBA5-0B7FA047A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01930A4-E342-40E3-B899-DB76396E7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CDA67-E2C3-42F3-B728-6F82F1A44580}" type="datetimeFigureOut">
              <a:rPr lang="pt-BR" smtClean="0"/>
              <a:t>10/12/2019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3320096-D5C2-4911-B6B5-F5E2B5D6D7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B24995B-69DC-4BFC-9AE7-9CAB3D6C91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09E18-11BA-49A4-B3AF-5E6BC60C82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3587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10" Type="http://schemas.openxmlformats.org/officeDocument/2006/relationships/image" Target="../media/image34.jpg"/><Relationship Id="rId4" Type="http://schemas.openxmlformats.org/officeDocument/2006/relationships/image" Target="../media/image29.jp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35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3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4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46.JP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46.JP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8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G"/><Relationship Id="rId5" Type="http://schemas.openxmlformats.org/officeDocument/2006/relationships/image" Target="../media/image4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80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jp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83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JP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3" Type="http://schemas.openxmlformats.org/officeDocument/2006/relationships/image" Target="../media/image84.jpg"/><Relationship Id="rId7" Type="http://schemas.openxmlformats.org/officeDocument/2006/relationships/image" Target="../media/image90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g"/><Relationship Id="rId4" Type="http://schemas.openxmlformats.org/officeDocument/2006/relationships/image" Target="../media/image9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0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g"/><Relationship Id="rId5" Type="http://schemas.openxmlformats.org/officeDocument/2006/relationships/image" Target="../media/image101.jpg"/><Relationship Id="rId4" Type="http://schemas.openxmlformats.org/officeDocument/2006/relationships/image" Target="../media/image9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g"/><Relationship Id="rId5" Type="http://schemas.openxmlformats.org/officeDocument/2006/relationships/image" Target="../media/image106.jpg"/><Relationship Id="rId4" Type="http://schemas.openxmlformats.org/officeDocument/2006/relationships/image" Target="../media/image20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png"/><Relationship Id="rId4" Type="http://schemas.openxmlformats.org/officeDocument/2006/relationships/image" Target="../media/image109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emf"/><Relationship Id="rId4" Type="http://schemas.openxmlformats.org/officeDocument/2006/relationships/image" Target="../media/image112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>
            <a:extLst>
              <a:ext uri="{FF2B5EF4-FFF2-40B4-BE49-F238E27FC236}">
                <a16:creationId xmlns:a16="http://schemas.microsoft.com/office/drawing/2014/main" id="{2BE72C79-4640-463C-8089-BCDC2235990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6413"/>
            <a:ext cx="12204563" cy="6924413"/>
          </a:xfrm>
          <a:prstGeom prst="rect">
            <a:avLst/>
          </a:prstGeom>
          <a:ln w="12700">
            <a:noFill/>
          </a:ln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A60E0BDF-DD83-4F00-BB11-20E9B5BF0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70" y="5866399"/>
            <a:ext cx="12204563" cy="992278"/>
          </a:xfrm>
          <a:prstGeom prst="rect">
            <a:avLst/>
          </a:prstGeom>
          <a:solidFill>
            <a:srgbClr val="1C476E">
              <a:alpha val="69804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D8D8D8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pt-BR" dirty="0"/>
          </a:p>
        </p:txBody>
      </p:sp>
      <p:grpSp>
        <p:nvGrpSpPr>
          <p:cNvPr id="13" name="Grupo 12"/>
          <p:cNvGrpSpPr/>
          <p:nvPr/>
        </p:nvGrpSpPr>
        <p:grpSpPr>
          <a:xfrm>
            <a:off x="289434" y="7263012"/>
            <a:ext cx="7427204" cy="1299600"/>
            <a:chOff x="3351017" y="154175"/>
            <a:chExt cx="7427204" cy="1299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4" name="Grupo 13"/>
            <p:cNvGrpSpPr/>
            <p:nvPr/>
          </p:nvGrpSpPr>
          <p:grpSpPr>
            <a:xfrm>
              <a:off x="3351017" y="260266"/>
              <a:ext cx="1090519" cy="1083975"/>
              <a:chOff x="2659856" y="2888456"/>
              <a:chExt cx="1090519" cy="1083975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18" name="Retângulo 17"/>
              <p:cNvSpPr/>
              <p:nvPr/>
            </p:nvSpPr>
            <p:spPr>
              <a:xfrm>
                <a:off x="2659856" y="2888456"/>
                <a:ext cx="172800" cy="871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9" name="Retângulo 18"/>
              <p:cNvSpPr/>
              <p:nvPr/>
            </p:nvSpPr>
            <p:spPr>
              <a:xfrm rot="5400000">
                <a:off x="3014456" y="3445031"/>
                <a:ext cx="172800" cy="88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Retângulo 20"/>
              <p:cNvSpPr/>
              <p:nvPr/>
            </p:nvSpPr>
            <p:spPr>
              <a:xfrm rot="5400000">
                <a:off x="3224775" y="2535656"/>
                <a:ext cx="172800" cy="878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Retângulo 21"/>
              <p:cNvSpPr/>
              <p:nvPr/>
            </p:nvSpPr>
            <p:spPr>
              <a:xfrm>
                <a:off x="3577575" y="3101231"/>
                <a:ext cx="172800" cy="871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3" name="Retângulo 22"/>
              <p:cNvSpPr/>
              <p:nvPr/>
            </p:nvSpPr>
            <p:spPr>
              <a:xfrm>
                <a:off x="3377392" y="3303637"/>
                <a:ext cx="165600" cy="4959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2" name="Retângulo 31"/>
              <p:cNvSpPr/>
              <p:nvPr/>
            </p:nvSpPr>
            <p:spPr>
              <a:xfrm>
                <a:off x="2871975" y="3061256"/>
                <a:ext cx="165600" cy="4959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3" name="Retângulo 32"/>
              <p:cNvSpPr/>
              <p:nvPr/>
            </p:nvSpPr>
            <p:spPr>
              <a:xfrm rot="5400000">
                <a:off x="3246020" y="2936035"/>
                <a:ext cx="165600" cy="4959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4" name="Retângulo 33"/>
              <p:cNvSpPr/>
              <p:nvPr/>
            </p:nvSpPr>
            <p:spPr>
              <a:xfrm rot="5400000">
                <a:off x="2998023" y="3431127"/>
                <a:ext cx="165600" cy="4959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5" name="CaixaDeTexto 14"/>
            <p:cNvSpPr txBox="1"/>
            <p:nvPr/>
          </p:nvSpPr>
          <p:spPr>
            <a:xfrm>
              <a:off x="5284601" y="185925"/>
              <a:ext cx="549362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5500" spc="32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FRATAR</a:t>
              </a:r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5306352" y="1016199"/>
              <a:ext cx="512435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500" spc="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ENGENHARIA CONSULTIVA</a:t>
              </a:r>
            </a:p>
          </p:txBody>
        </p:sp>
        <p:sp>
          <p:nvSpPr>
            <p:cNvPr id="17" name="Retângulo 16"/>
            <p:cNvSpPr/>
            <p:nvPr/>
          </p:nvSpPr>
          <p:spPr>
            <a:xfrm>
              <a:off x="4902279" y="154175"/>
              <a:ext cx="48274" cy="129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8B33CF64-EC3E-4C0B-8BC2-2864BBD14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34" y="5866399"/>
            <a:ext cx="4554266" cy="932369"/>
          </a:xfrm>
          <a:prstGeom prst="rect">
            <a:avLst/>
          </a:prstGeom>
        </p:spPr>
      </p:pic>
      <p:sp>
        <p:nvSpPr>
          <p:cNvPr id="28" name="Paralelogramo 27">
            <a:extLst>
              <a:ext uri="{FF2B5EF4-FFF2-40B4-BE49-F238E27FC236}">
                <a16:creationId xmlns:a16="http://schemas.microsoft.com/office/drawing/2014/main" id="{E4EC508D-FA97-41C2-B4CE-D204B0D6A2C0}"/>
              </a:ext>
            </a:extLst>
          </p:cNvPr>
          <p:cNvSpPr/>
          <p:nvPr/>
        </p:nvSpPr>
        <p:spPr>
          <a:xfrm>
            <a:off x="-2222500" y="2240070"/>
            <a:ext cx="16637000" cy="1411456"/>
          </a:xfrm>
          <a:prstGeom prst="parallelogram">
            <a:avLst>
              <a:gd name="adj" fmla="val 0"/>
            </a:avLst>
          </a:prstGeom>
          <a:solidFill>
            <a:schemeClr val="tx1">
              <a:lumMod val="95000"/>
              <a:lumOff val="5000"/>
              <a:alpha val="6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endParaRPr lang="pt-BR" sz="2800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B53B660-52AD-443E-8951-737E73D52C82}"/>
              </a:ext>
            </a:extLst>
          </p:cNvPr>
          <p:cNvSpPr/>
          <p:nvPr/>
        </p:nvSpPr>
        <p:spPr>
          <a:xfrm>
            <a:off x="375834" y="2360650"/>
            <a:ext cx="112851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Diagnóstico Calçada</a:t>
            </a:r>
            <a:endParaRPr lang="pt-BR" sz="2800" b="1" dirty="0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F9576733-3671-4BAE-88C2-A679AB389E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22084" r="65067" b="17200"/>
          <a:stretch/>
        </p:blipFill>
        <p:spPr>
          <a:xfrm>
            <a:off x="8260072" y="1"/>
            <a:ext cx="3944491" cy="6859356"/>
          </a:xfrm>
          <a:prstGeom prst="rect">
            <a:avLst/>
          </a:prstGeom>
        </p:spPr>
      </p:pic>
      <p:sp>
        <p:nvSpPr>
          <p:cNvPr id="39" name="Retângulo 38">
            <a:extLst>
              <a:ext uri="{FF2B5EF4-FFF2-40B4-BE49-F238E27FC236}">
                <a16:creationId xmlns:a16="http://schemas.microsoft.com/office/drawing/2014/main" id="{CE4DC384-D0D2-4749-A01B-C63F3FF999EE}"/>
              </a:ext>
            </a:extLst>
          </p:cNvPr>
          <p:cNvSpPr/>
          <p:nvPr/>
        </p:nvSpPr>
        <p:spPr>
          <a:xfrm>
            <a:off x="89735" y="3083032"/>
            <a:ext cx="121148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Estudos Técnicos e Projetos Executivos de Prioridade ao Transporte Coletivo no Sistema Viário do Município de Belo Horizonte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184A13A-1D92-485E-A0B5-5EED382B2401}"/>
              </a:ext>
            </a:extLst>
          </p:cNvPr>
          <p:cNvSpPr txBox="1"/>
          <p:nvPr/>
        </p:nvSpPr>
        <p:spPr>
          <a:xfrm>
            <a:off x="8090341" y="6177872"/>
            <a:ext cx="2795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Belo Horizonte, 18/10/2019</a:t>
            </a:r>
          </a:p>
        </p:txBody>
      </p:sp>
    </p:spTree>
    <p:extLst>
      <p:ext uri="{BB962C8B-B14F-4D97-AF65-F5344CB8AC3E}">
        <p14:creationId xmlns:p14="http://schemas.microsoft.com/office/powerpoint/2010/main" val="358666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Imagem 66">
            <a:extLst>
              <a:ext uri="{FF2B5EF4-FFF2-40B4-BE49-F238E27FC236}">
                <a16:creationId xmlns:a16="http://schemas.microsoft.com/office/drawing/2014/main" id="{A73DED1C-747F-4CA9-900F-756BC10FA0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69" name="Paralelogramo 68">
            <a:extLst>
              <a:ext uri="{FF2B5EF4-FFF2-40B4-BE49-F238E27FC236}">
                <a16:creationId xmlns:a16="http://schemas.microsoft.com/office/drawing/2014/main" id="{71C5AE2D-1B3F-4072-B8ED-1ABA1F24ED5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2 – Desenvolvimento dos Trabalhos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1CAB175-0044-491D-B26C-0C3F6598D475}"/>
              </a:ext>
            </a:extLst>
          </p:cNvPr>
          <p:cNvSpPr/>
          <p:nvPr/>
        </p:nvSpPr>
        <p:spPr>
          <a:xfrm>
            <a:off x="0" y="563707"/>
            <a:ext cx="8826500" cy="62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200000"/>
              </a:lnSpc>
            </a:pPr>
            <a:r>
              <a:rPr lang="pt-BR" sz="2000" b="1" dirty="0">
                <a:solidFill>
                  <a:srgbClr val="002060"/>
                </a:solidFill>
              </a:rPr>
              <a:t>Desenvolvimento de um Sistema Integrado para o Diagnostico de Calçadas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C82FAAF-4F72-44B6-8081-D7F94074716A}"/>
              </a:ext>
            </a:extLst>
          </p:cNvPr>
          <p:cNvSpPr txBox="1"/>
          <p:nvPr/>
        </p:nvSpPr>
        <p:spPr>
          <a:xfrm>
            <a:off x="867229" y="1601681"/>
            <a:ext cx="577233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/>
              <a:t>33</a:t>
            </a:r>
            <a:r>
              <a:rPr lang="pt-BR" dirty="0"/>
              <a:t> </a:t>
            </a:r>
            <a:r>
              <a:rPr lang="pt-BR" sz="2400" dirty="0"/>
              <a:t>itens a ser avaliados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/>
              <a:t>4</a:t>
            </a:r>
            <a:r>
              <a:rPr lang="pt-BR" sz="2400" dirty="0"/>
              <a:t> Páginas por formulário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/>
              <a:t>3.700</a:t>
            </a:r>
            <a:r>
              <a:rPr lang="pt-BR" sz="2400" dirty="0"/>
              <a:t> Testadas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/>
              <a:t>120.000</a:t>
            </a:r>
            <a:r>
              <a:rPr lang="pt-BR" sz="2400" dirty="0"/>
              <a:t> combinações de respostas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92029A7-FD3C-45EC-8DE6-CBE5DDA61453}"/>
              </a:ext>
            </a:extLst>
          </p:cNvPr>
          <p:cNvSpPr txBox="1"/>
          <p:nvPr/>
        </p:nvSpPr>
        <p:spPr>
          <a:xfrm>
            <a:off x="1374923" y="4932945"/>
            <a:ext cx="43613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30</a:t>
            </a:r>
            <a:r>
              <a:rPr lang="pt-BR" dirty="0"/>
              <a:t> </a:t>
            </a:r>
            <a:r>
              <a:rPr lang="pt-BR" sz="2400" dirty="0"/>
              <a:t>Pacotes de A4 com 500 folhas</a:t>
            </a: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6CAFFE9-9B26-410A-B161-8C58419472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162" b="5950"/>
          <a:stretch/>
        </p:blipFill>
        <p:spPr>
          <a:xfrm>
            <a:off x="7031818" y="2043696"/>
            <a:ext cx="4242246" cy="473732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E2696026-DD75-4EC2-A163-46A1044DC0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551" r="32891" b="16049"/>
          <a:stretch/>
        </p:blipFill>
        <p:spPr>
          <a:xfrm>
            <a:off x="9906643" y="4051300"/>
            <a:ext cx="2285357" cy="2602686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D26ED596-EAD0-4ABA-8D5A-06E2D42786F2}"/>
              </a:ext>
            </a:extLst>
          </p:cNvPr>
          <p:cNvSpPr txBox="1"/>
          <p:nvPr/>
        </p:nvSpPr>
        <p:spPr>
          <a:xfrm>
            <a:off x="450666" y="5720368"/>
            <a:ext cx="64776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C00000"/>
                </a:solidFill>
              </a:rPr>
              <a:t>Aproximadamente </a:t>
            </a:r>
            <a:r>
              <a:rPr lang="pt-BR" sz="3200" b="1" dirty="0">
                <a:solidFill>
                  <a:srgbClr val="C00000"/>
                </a:solidFill>
              </a:rPr>
              <a:t>1,50m</a:t>
            </a:r>
            <a:r>
              <a:rPr lang="pt-BR" sz="2400" b="1" dirty="0">
                <a:solidFill>
                  <a:srgbClr val="C00000"/>
                </a:solidFill>
              </a:rPr>
              <a:t> de folhas empilhadas</a:t>
            </a:r>
            <a:endParaRPr lang="pt-BR" sz="1400" dirty="0">
              <a:solidFill>
                <a:srgbClr val="C00000"/>
              </a:solidFill>
            </a:endParaRPr>
          </a:p>
        </p:txBody>
      </p:sp>
      <p:sp>
        <p:nvSpPr>
          <p:cNvPr id="12" name="Seta: para Baixo 11">
            <a:extLst>
              <a:ext uri="{FF2B5EF4-FFF2-40B4-BE49-F238E27FC236}">
                <a16:creationId xmlns:a16="http://schemas.microsoft.com/office/drawing/2014/main" id="{ABE05266-0328-4CD8-8EB8-FAC28F4452B5}"/>
              </a:ext>
            </a:extLst>
          </p:cNvPr>
          <p:cNvSpPr/>
          <p:nvPr/>
        </p:nvSpPr>
        <p:spPr>
          <a:xfrm>
            <a:off x="2131602" y="3867808"/>
            <a:ext cx="2667000" cy="10089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794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Imagem 66">
            <a:extLst>
              <a:ext uri="{FF2B5EF4-FFF2-40B4-BE49-F238E27FC236}">
                <a16:creationId xmlns:a16="http://schemas.microsoft.com/office/drawing/2014/main" id="{A73DED1C-747F-4CA9-900F-756BC10FA0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69" name="Paralelogramo 68">
            <a:extLst>
              <a:ext uri="{FF2B5EF4-FFF2-40B4-BE49-F238E27FC236}">
                <a16:creationId xmlns:a16="http://schemas.microsoft.com/office/drawing/2014/main" id="{71C5AE2D-1B3F-4072-B8ED-1ABA1F24ED5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2 – Desenvolvimento dos Trabalhos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1CAB175-0044-491D-B26C-0C3F6598D475}"/>
              </a:ext>
            </a:extLst>
          </p:cNvPr>
          <p:cNvSpPr/>
          <p:nvPr/>
        </p:nvSpPr>
        <p:spPr>
          <a:xfrm>
            <a:off x="0" y="563707"/>
            <a:ext cx="8826500" cy="62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200000"/>
              </a:lnSpc>
            </a:pPr>
            <a:r>
              <a:rPr lang="pt-BR" sz="2000" b="1" dirty="0">
                <a:solidFill>
                  <a:srgbClr val="002060"/>
                </a:solidFill>
              </a:rPr>
              <a:t>Desenvolvimento de um Sistema Integrado para o Diagnostico de Calçadas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D7E2FCA7-EC5D-4ECB-ACF5-321342DCD6A1}"/>
              </a:ext>
            </a:extLst>
          </p:cNvPr>
          <p:cNvSpPr/>
          <p:nvPr/>
        </p:nvSpPr>
        <p:spPr>
          <a:xfrm flipH="1">
            <a:off x="205710" y="3501571"/>
            <a:ext cx="1558217" cy="101129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Modulo  de Coleta Dados</a:t>
            </a: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D5C1831C-D5F7-44A2-8F26-A2A9BE301EC3}"/>
              </a:ext>
            </a:extLst>
          </p:cNvPr>
          <p:cNvSpPr/>
          <p:nvPr/>
        </p:nvSpPr>
        <p:spPr>
          <a:xfrm flipH="1">
            <a:off x="3342059" y="1744604"/>
            <a:ext cx="2978106" cy="103051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Integrador com a Camada dos LOTES CTM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0177D0B1-2020-46EB-8C8E-035394815236}"/>
              </a:ext>
            </a:extLst>
          </p:cNvPr>
          <p:cNvSpPr/>
          <p:nvPr/>
        </p:nvSpPr>
        <p:spPr>
          <a:xfrm flipH="1">
            <a:off x="3342062" y="3482897"/>
            <a:ext cx="2978106" cy="103051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dirty="0">
                <a:solidFill>
                  <a:schemeClr val="dk1"/>
                </a:solidFill>
              </a:rPr>
              <a:t>Tratamento/Tabulação dos Dados</a:t>
            </a: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8DABBF2B-87BB-4D09-A67E-9045085971EF}"/>
              </a:ext>
            </a:extLst>
          </p:cNvPr>
          <p:cNvSpPr/>
          <p:nvPr/>
        </p:nvSpPr>
        <p:spPr>
          <a:xfrm flipH="1">
            <a:off x="7625233" y="3482347"/>
            <a:ext cx="2094287" cy="103051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Modulo de Geração de Relatórios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AB5B9BDD-FFB7-4489-8D1A-E1711470F179}"/>
              </a:ext>
            </a:extLst>
          </p:cNvPr>
          <p:cNvSpPr/>
          <p:nvPr/>
        </p:nvSpPr>
        <p:spPr>
          <a:xfrm>
            <a:off x="10111394" y="2571298"/>
            <a:ext cx="1967103" cy="41283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Mapas online</a:t>
            </a: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F9DAACA8-E0AC-4FCD-88A6-0B6EC7E4ACCB}"/>
              </a:ext>
            </a:extLst>
          </p:cNvPr>
          <p:cNvSpPr/>
          <p:nvPr/>
        </p:nvSpPr>
        <p:spPr>
          <a:xfrm flipH="1">
            <a:off x="3342062" y="5456964"/>
            <a:ext cx="2978106" cy="103051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dirty="0">
                <a:solidFill>
                  <a:schemeClr val="dk1"/>
                </a:solidFill>
              </a:rPr>
              <a:t>Estatísticas dos Dados</a:t>
            </a:r>
          </a:p>
        </p:txBody>
      </p:sp>
      <p:sp>
        <p:nvSpPr>
          <p:cNvPr id="23" name="Seta: de Cima para Baixo 22">
            <a:extLst>
              <a:ext uri="{FF2B5EF4-FFF2-40B4-BE49-F238E27FC236}">
                <a16:creationId xmlns:a16="http://schemas.microsoft.com/office/drawing/2014/main" id="{3917B898-7E6C-4F07-988A-0271B68172DF}"/>
              </a:ext>
            </a:extLst>
          </p:cNvPr>
          <p:cNvSpPr/>
          <p:nvPr/>
        </p:nvSpPr>
        <p:spPr>
          <a:xfrm>
            <a:off x="4654595" y="2769422"/>
            <a:ext cx="353036" cy="70722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Seta: para a Direita 28">
            <a:extLst>
              <a:ext uri="{FF2B5EF4-FFF2-40B4-BE49-F238E27FC236}">
                <a16:creationId xmlns:a16="http://schemas.microsoft.com/office/drawing/2014/main" id="{048F200C-DABD-4C04-B062-6C471C5FFF56}"/>
              </a:ext>
            </a:extLst>
          </p:cNvPr>
          <p:cNvSpPr/>
          <p:nvPr/>
        </p:nvSpPr>
        <p:spPr>
          <a:xfrm>
            <a:off x="1855227" y="3829548"/>
            <a:ext cx="1455202" cy="3941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Seta: para a Direita 31">
            <a:extLst>
              <a:ext uri="{FF2B5EF4-FFF2-40B4-BE49-F238E27FC236}">
                <a16:creationId xmlns:a16="http://schemas.microsoft.com/office/drawing/2014/main" id="{AE144AC3-67D7-45E6-9B31-64C60D98ED13}"/>
              </a:ext>
            </a:extLst>
          </p:cNvPr>
          <p:cNvSpPr/>
          <p:nvPr/>
        </p:nvSpPr>
        <p:spPr>
          <a:xfrm rot="5400000">
            <a:off x="4478525" y="4843903"/>
            <a:ext cx="763745" cy="3941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Seta: para a Direita 32">
            <a:extLst>
              <a:ext uri="{FF2B5EF4-FFF2-40B4-BE49-F238E27FC236}">
                <a16:creationId xmlns:a16="http://schemas.microsoft.com/office/drawing/2014/main" id="{E3517535-7298-4E68-A4E0-E290148F13E8}"/>
              </a:ext>
            </a:extLst>
          </p:cNvPr>
          <p:cNvSpPr/>
          <p:nvPr/>
        </p:nvSpPr>
        <p:spPr>
          <a:xfrm>
            <a:off x="6351801" y="3840875"/>
            <a:ext cx="1152085" cy="3941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Seta: Dobrada para Cima 29">
            <a:extLst>
              <a:ext uri="{FF2B5EF4-FFF2-40B4-BE49-F238E27FC236}">
                <a16:creationId xmlns:a16="http://schemas.microsoft.com/office/drawing/2014/main" id="{995E1534-024F-42FF-96AB-781EB26AB06B}"/>
              </a:ext>
            </a:extLst>
          </p:cNvPr>
          <p:cNvSpPr/>
          <p:nvPr/>
        </p:nvSpPr>
        <p:spPr>
          <a:xfrm>
            <a:off x="6383679" y="4659086"/>
            <a:ext cx="2629693" cy="1422400"/>
          </a:xfrm>
          <a:prstGeom prst="bentUpArrow">
            <a:avLst>
              <a:gd name="adj1" fmla="val 12755"/>
              <a:gd name="adj2" fmla="val 25000"/>
              <a:gd name="adj3" fmla="val 219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Retângulo: Cantos Arredondados 35">
            <a:extLst>
              <a:ext uri="{FF2B5EF4-FFF2-40B4-BE49-F238E27FC236}">
                <a16:creationId xmlns:a16="http://schemas.microsoft.com/office/drawing/2014/main" id="{A3A84C4C-74FB-4915-90C3-B36EF1E78C0D}"/>
              </a:ext>
            </a:extLst>
          </p:cNvPr>
          <p:cNvSpPr/>
          <p:nvPr/>
        </p:nvSpPr>
        <p:spPr>
          <a:xfrm>
            <a:off x="10111394" y="3141731"/>
            <a:ext cx="1967103" cy="41283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err="1"/>
              <a:t>kmz</a:t>
            </a:r>
            <a:endParaRPr lang="pt-BR" dirty="0"/>
          </a:p>
        </p:txBody>
      </p:sp>
      <p:sp>
        <p:nvSpPr>
          <p:cNvPr id="37" name="Retângulo: Cantos Arredondados 36">
            <a:extLst>
              <a:ext uri="{FF2B5EF4-FFF2-40B4-BE49-F238E27FC236}">
                <a16:creationId xmlns:a16="http://schemas.microsoft.com/office/drawing/2014/main" id="{F676325A-5640-4D96-B072-E7DF1E95D63A}"/>
              </a:ext>
            </a:extLst>
          </p:cNvPr>
          <p:cNvSpPr/>
          <p:nvPr/>
        </p:nvSpPr>
        <p:spPr>
          <a:xfrm>
            <a:off x="10111393" y="3651171"/>
            <a:ext cx="1967103" cy="41283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err="1"/>
              <a:t>ShapeFile</a:t>
            </a:r>
            <a:endParaRPr lang="pt-BR" dirty="0"/>
          </a:p>
        </p:txBody>
      </p:sp>
      <p:sp>
        <p:nvSpPr>
          <p:cNvPr id="38" name="Retângulo: Cantos Arredondados 37">
            <a:extLst>
              <a:ext uri="{FF2B5EF4-FFF2-40B4-BE49-F238E27FC236}">
                <a16:creationId xmlns:a16="http://schemas.microsoft.com/office/drawing/2014/main" id="{C59AA88A-932B-4C2A-BC0B-80035490F855}"/>
              </a:ext>
            </a:extLst>
          </p:cNvPr>
          <p:cNvSpPr/>
          <p:nvPr/>
        </p:nvSpPr>
        <p:spPr>
          <a:xfrm>
            <a:off x="10111393" y="4146793"/>
            <a:ext cx="1967103" cy="41283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err="1"/>
              <a:t>pdf</a:t>
            </a:r>
            <a:endParaRPr lang="pt-BR" dirty="0"/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0E9AAAAA-E69A-457A-AF88-750E33B88582}"/>
              </a:ext>
            </a:extLst>
          </p:cNvPr>
          <p:cNvSpPr/>
          <p:nvPr/>
        </p:nvSpPr>
        <p:spPr>
          <a:xfrm>
            <a:off x="10111392" y="4642414"/>
            <a:ext cx="1967103" cy="41283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SQL</a:t>
            </a:r>
          </a:p>
        </p:txBody>
      </p:sp>
      <p:sp>
        <p:nvSpPr>
          <p:cNvPr id="40" name="Seta: para a Esquerda e para Cima 39">
            <a:extLst>
              <a:ext uri="{FF2B5EF4-FFF2-40B4-BE49-F238E27FC236}">
                <a16:creationId xmlns:a16="http://schemas.microsoft.com/office/drawing/2014/main" id="{32519DCE-3742-4E40-9D9B-B639AE43BCF5}"/>
              </a:ext>
            </a:extLst>
          </p:cNvPr>
          <p:cNvSpPr/>
          <p:nvPr/>
        </p:nvSpPr>
        <p:spPr>
          <a:xfrm rot="10800000">
            <a:off x="1015998" y="2025684"/>
            <a:ext cx="2165352" cy="1333084"/>
          </a:xfrm>
          <a:prstGeom prst="leftUpArrow">
            <a:avLst>
              <a:gd name="adj1" fmla="val 12421"/>
              <a:gd name="adj2" fmla="val 13994"/>
              <a:gd name="adj3" fmla="val 323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EA8DA83C-DD3C-491D-816C-EAFB3F4E476A}"/>
              </a:ext>
            </a:extLst>
          </p:cNvPr>
          <p:cNvSpPr/>
          <p:nvPr/>
        </p:nvSpPr>
        <p:spPr>
          <a:xfrm>
            <a:off x="10111392" y="5210607"/>
            <a:ext cx="1967103" cy="41283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Excel</a:t>
            </a:r>
          </a:p>
        </p:txBody>
      </p:sp>
      <p:sp>
        <p:nvSpPr>
          <p:cNvPr id="31" name="Chave Esquerda 30">
            <a:extLst>
              <a:ext uri="{FF2B5EF4-FFF2-40B4-BE49-F238E27FC236}">
                <a16:creationId xmlns:a16="http://schemas.microsoft.com/office/drawing/2014/main" id="{49935974-8B5D-4BBE-96A5-B3B6EB5DBC84}"/>
              </a:ext>
            </a:extLst>
          </p:cNvPr>
          <p:cNvSpPr/>
          <p:nvPr/>
        </p:nvSpPr>
        <p:spPr>
          <a:xfrm>
            <a:off x="9840867" y="2432806"/>
            <a:ext cx="320348" cy="3271707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3" name="Imagem 42">
            <a:extLst>
              <a:ext uri="{FF2B5EF4-FFF2-40B4-BE49-F238E27FC236}">
                <a16:creationId xmlns:a16="http://schemas.microsoft.com/office/drawing/2014/main" id="{20841EEE-F8B0-4CA9-A4B8-ABDECDD13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84" y="5025748"/>
            <a:ext cx="905910" cy="16105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5155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Imagem 66">
            <a:extLst>
              <a:ext uri="{FF2B5EF4-FFF2-40B4-BE49-F238E27FC236}">
                <a16:creationId xmlns:a16="http://schemas.microsoft.com/office/drawing/2014/main" id="{A73DED1C-747F-4CA9-900F-756BC10FA0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69" name="Paralelogramo 68">
            <a:extLst>
              <a:ext uri="{FF2B5EF4-FFF2-40B4-BE49-F238E27FC236}">
                <a16:creationId xmlns:a16="http://schemas.microsoft.com/office/drawing/2014/main" id="{71C5AE2D-1B3F-4072-B8ED-1ABA1F24ED5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1 – Telas Iniciais do Aplicativo</a:t>
            </a:r>
          </a:p>
        </p:txBody>
      </p:sp>
      <p:pic>
        <p:nvPicPr>
          <p:cNvPr id="3" name="Imagem 2" descr="Uma imagem contendo captura de tela&#10;&#10;Descrição gerada automaticamente">
            <a:extLst>
              <a:ext uri="{FF2B5EF4-FFF2-40B4-BE49-F238E27FC236}">
                <a16:creationId xmlns:a16="http://schemas.microsoft.com/office/drawing/2014/main" id="{87EFF06C-B6A0-4C15-9793-41146D11F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770" y="1823607"/>
            <a:ext cx="2723707" cy="48421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m 6" descr="Uma imagem contendo captura de tela&#10;&#10;Descrição gerada automaticamente">
            <a:extLst>
              <a:ext uri="{FF2B5EF4-FFF2-40B4-BE49-F238E27FC236}">
                <a16:creationId xmlns:a16="http://schemas.microsoft.com/office/drawing/2014/main" id="{943AEB6D-ADE4-4DBF-89AB-03C704A453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595" y="1823607"/>
            <a:ext cx="2723707" cy="48421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m 9" descr="Uma imagem contendo captura de tela&#10;&#10;Descrição gerada automaticamente">
            <a:extLst>
              <a:ext uri="{FF2B5EF4-FFF2-40B4-BE49-F238E27FC236}">
                <a16:creationId xmlns:a16="http://schemas.microsoft.com/office/drawing/2014/main" id="{CF3B1011-1A22-4412-89FD-A0C4F3AA72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420" y="1823607"/>
            <a:ext cx="2723707" cy="48421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51AAF8D-49F0-41C7-9869-1674E7A1D8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12" y="1823607"/>
            <a:ext cx="2723707" cy="48421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0B2C2D02-D04A-44AB-8747-983F71E19C64}"/>
              </a:ext>
            </a:extLst>
          </p:cNvPr>
          <p:cNvSpPr txBox="1"/>
          <p:nvPr/>
        </p:nvSpPr>
        <p:spPr>
          <a:xfrm>
            <a:off x="659219" y="978195"/>
            <a:ext cx="9526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As telas iniciais permitem escolher a rua em que se deseja fazer o diagnóstico da calçadas. </a:t>
            </a:r>
          </a:p>
        </p:txBody>
      </p:sp>
    </p:spTree>
    <p:extLst>
      <p:ext uri="{BB962C8B-B14F-4D97-AF65-F5344CB8AC3E}">
        <p14:creationId xmlns:p14="http://schemas.microsoft.com/office/powerpoint/2010/main" val="374016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Imagem 66">
            <a:extLst>
              <a:ext uri="{FF2B5EF4-FFF2-40B4-BE49-F238E27FC236}">
                <a16:creationId xmlns:a16="http://schemas.microsoft.com/office/drawing/2014/main" id="{A73DED1C-747F-4CA9-900F-756BC10FA0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69" name="Paralelogramo 68">
            <a:extLst>
              <a:ext uri="{FF2B5EF4-FFF2-40B4-BE49-F238E27FC236}">
                <a16:creationId xmlns:a16="http://schemas.microsoft.com/office/drawing/2014/main" id="{71C5AE2D-1B3F-4072-B8ED-1ABA1F24ED5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1 – Telas Iniciais do Aplicativo</a:t>
            </a:r>
          </a:p>
        </p:txBody>
      </p:sp>
      <p:pic>
        <p:nvPicPr>
          <p:cNvPr id="3" name="Imagem 2" descr="Uma imagem contendo captura de tela&#10;&#10;Descrição gerada automaticamente">
            <a:extLst>
              <a:ext uri="{FF2B5EF4-FFF2-40B4-BE49-F238E27FC236}">
                <a16:creationId xmlns:a16="http://schemas.microsoft.com/office/drawing/2014/main" id="{87EFF06C-B6A0-4C15-9793-41146D11F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770" y="1823607"/>
            <a:ext cx="2723707" cy="48421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m 6" descr="Uma imagem contendo captura de tela&#10;&#10;Descrição gerada automaticamente">
            <a:extLst>
              <a:ext uri="{FF2B5EF4-FFF2-40B4-BE49-F238E27FC236}">
                <a16:creationId xmlns:a16="http://schemas.microsoft.com/office/drawing/2014/main" id="{943AEB6D-ADE4-4DBF-89AB-03C704A453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595" y="1823607"/>
            <a:ext cx="2723707" cy="48421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m 9" descr="Uma imagem contendo captura de tela&#10;&#10;Descrição gerada automaticamente">
            <a:extLst>
              <a:ext uri="{FF2B5EF4-FFF2-40B4-BE49-F238E27FC236}">
                <a16:creationId xmlns:a16="http://schemas.microsoft.com/office/drawing/2014/main" id="{CF3B1011-1A22-4412-89FD-A0C4F3AA72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420" y="1823607"/>
            <a:ext cx="2723707" cy="48421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51AAF8D-49F0-41C7-9869-1674E7A1D8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12" y="1823607"/>
            <a:ext cx="2723707" cy="48421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0B2C2D02-D04A-44AB-8747-983F71E19C64}"/>
              </a:ext>
            </a:extLst>
          </p:cNvPr>
          <p:cNvSpPr txBox="1"/>
          <p:nvPr/>
        </p:nvSpPr>
        <p:spPr>
          <a:xfrm>
            <a:off x="659219" y="978195"/>
            <a:ext cx="9526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As telas iniciais permitem escolher a rua em que se deseja fazer o diagnóstico da calçadas. </a:t>
            </a:r>
          </a:p>
        </p:txBody>
      </p:sp>
    </p:spTree>
    <p:extLst>
      <p:ext uri="{BB962C8B-B14F-4D97-AF65-F5344CB8AC3E}">
        <p14:creationId xmlns:p14="http://schemas.microsoft.com/office/powerpoint/2010/main" val="353989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Imagem 66">
            <a:extLst>
              <a:ext uri="{FF2B5EF4-FFF2-40B4-BE49-F238E27FC236}">
                <a16:creationId xmlns:a16="http://schemas.microsoft.com/office/drawing/2014/main" id="{A73DED1C-747F-4CA9-900F-756BC10FA0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69" name="Paralelogramo 68">
            <a:extLst>
              <a:ext uri="{FF2B5EF4-FFF2-40B4-BE49-F238E27FC236}">
                <a16:creationId xmlns:a16="http://schemas.microsoft.com/office/drawing/2014/main" id="{71C5AE2D-1B3F-4072-B8ED-1ABA1F24ED5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2 – Inicio do Formulário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B2C2D02-D04A-44AB-8747-983F71E19C64}"/>
              </a:ext>
            </a:extLst>
          </p:cNvPr>
          <p:cNvSpPr txBox="1"/>
          <p:nvPr/>
        </p:nvSpPr>
        <p:spPr>
          <a:xfrm>
            <a:off x="659219" y="978195"/>
            <a:ext cx="9526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 seguir será apresentada a sequencia de passos a ser executado durante o levantamento</a:t>
            </a:r>
          </a:p>
        </p:txBody>
      </p:sp>
      <p:pic>
        <p:nvPicPr>
          <p:cNvPr id="4" name="Imagem 3" descr="Uma imagem contendo captura de tela&#10;&#10;Descrição gerada automaticamente">
            <a:extLst>
              <a:ext uri="{FF2B5EF4-FFF2-40B4-BE49-F238E27FC236}">
                <a16:creationId xmlns:a16="http://schemas.microsoft.com/office/drawing/2014/main" id="{8F5FE2DF-0FE1-4BA1-8278-A2FC1B6025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/>
        </p:blipFill>
        <p:spPr>
          <a:xfrm>
            <a:off x="2902693" y="2267117"/>
            <a:ext cx="2937746" cy="286102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780DCF48-DDC2-4295-AF9F-EC221D4306AE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5657230" y="3408177"/>
            <a:ext cx="621025" cy="17089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444C5AB-4544-49C5-A6E7-7E14CC9EC05E}"/>
              </a:ext>
            </a:extLst>
          </p:cNvPr>
          <p:cNvSpPr txBox="1"/>
          <p:nvPr/>
        </p:nvSpPr>
        <p:spPr>
          <a:xfrm>
            <a:off x="6278255" y="3288710"/>
            <a:ext cx="2784234" cy="238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Verificar se Lote, Rota e Rua estão corretos</a:t>
            </a: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0036C1FB-8D3A-44CD-8318-201779D51FC6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5657231" y="4189701"/>
            <a:ext cx="621024" cy="60288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E6A2A8F-EDAB-4037-A78B-495BE67E790E}"/>
              </a:ext>
            </a:extLst>
          </p:cNvPr>
          <p:cNvSpPr txBox="1"/>
          <p:nvPr/>
        </p:nvSpPr>
        <p:spPr>
          <a:xfrm>
            <a:off x="6278255" y="4065323"/>
            <a:ext cx="2784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Inserir a numeração da Edificação</a:t>
            </a:r>
          </a:p>
          <a:p>
            <a:r>
              <a:rPr lang="pt-BR" sz="9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Caso não tenha numero, inserir 000</a:t>
            </a:r>
          </a:p>
        </p:txBody>
      </p: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06D6B568-B767-4ACC-A6C1-69C036CCABED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5686673" y="4842619"/>
            <a:ext cx="591582" cy="532212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E18766F-028D-4122-9DA7-BA461C1CB4DA}"/>
              </a:ext>
            </a:extLst>
          </p:cNvPr>
          <p:cNvSpPr txBox="1"/>
          <p:nvPr/>
        </p:nvSpPr>
        <p:spPr>
          <a:xfrm>
            <a:off x="6278255" y="5259415"/>
            <a:ext cx="27842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Botão para Georreferenciar o relatório.</a:t>
            </a:r>
          </a:p>
        </p:txBody>
      </p:sp>
    </p:spTree>
    <p:extLst>
      <p:ext uri="{BB962C8B-B14F-4D97-AF65-F5344CB8AC3E}">
        <p14:creationId xmlns:p14="http://schemas.microsoft.com/office/powerpoint/2010/main" val="158316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Imagem 66">
            <a:extLst>
              <a:ext uri="{FF2B5EF4-FFF2-40B4-BE49-F238E27FC236}">
                <a16:creationId xmlns:a16="http://schemas.microsoft.com/office/drawing/2014/main" id="{A73DED1C-747F-4CA9-900F-756BC10FA0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69" name="Paralelogramo 68">
            <a:extLst>
              <a:ext uri="{FF2B5EF4-FFF2-40B4-BE49-F238E27FC236}">
                <a16:creationId xmlns:a16="http://schemas.microsoft.com/office/drawing/2014/main" id="{71C5AE2D-1B3F-4072-B8ED-1ABA1F24ED5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2 – Inicio do Formulário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6B68D8AB-6468-41BE-9C1B-5C08FCEE8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899" y="1093932"/>
            <a:ext cx="3134150" cy="5571821"/>
          </a:xfrm>
          <a:prstGeom prst="rect">
            <a:avLst/>
          </a:prstGeom>
        </p:spPr>
      </p:pic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07FE09BD-DF71-400F-B296-FB52DE7F6BC2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6798939" y="5393108"/>
            <a:ext cx="1439344" cy="973531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167A6BD-5981-4DE7-B24E-7EA8FAF6BFA8}"/>
              </a:ext>
            </a:extLst>
          </p:cNvPr>
          <p:cNvSpPr txBox="1"/>
          <p:nvPr/>
        </p:nvSpPr>
        <p:spPr>
          <a:xfrm>
            <a:off x="7402240" y="5162276"/>
            <a:ext cx="16720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Alinhamento do Meio Fio</a:t>
            </a:r>
          </a:p>
        </p:txBody>
      </p: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175E79C2-C489-4CE4-AB5B-55D8C45D406E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5739248" y="3795936"/>
            <a:ext cx="1640734" cy="627820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78CAA150-AB9E-4E41-BB01-1D6317047C91}"/>
              </a:ext>
            </a:extLst>
          </p:cNvPr>
          <p:cNvSpPr txBox="1"/>
          <p:nvPr/>
        </p:nvSpPr>
        <p:spPr>
          <a:xfrm>
            <a:off x="7379982" y="3680520"/>
            <a:ext cx="16720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Divisão do Lote</a:t>
            </a:r>
          </a:p>
        </p:txBody>
      </p:sp>
    </p:spTree>
    <p:extLst>
      <p:ext uri="{BB962C8B-B14F-4D97-AF65-F5344CB8AC3E}">
        <p14:creationId xmlns:p14="http://schemas.microsoft.com/office/powerpoint/2010/main" val="426540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ao ar livre, pessoa&#10;&#10;Descrição gerada automaticamente">
            <a:extLst>
              <a:ext uri="{FF2B5EF4-FFF2-40B4-BE49-F238E27FC236}">
                <a16:creationId xmlns:a16="http://schemas.microsoft.com/office/drawing/2014/main" id="{E76ACD91-3969-487E-8E3F-A774F7138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853" y="1081838"/>
            <a:ext cx="3039754" cy="5404007"/>
          </a:xfrm>
          <a:prstGeom prst="rect">
            <a:avLst/>
          </a:prstGeom>
        </p:spPr>
      </p:pic>
      <p:pic>
        <p:nvPicPr>
          <p:cNvPr id="67" name="Imagem 66">
            <a:extLst>
              <a:ext uri="{FF2B5EF4-FFF2-40B4-BE49-F238E27FC236}">
                <a16:creationId xmlns:a16="http://schemas.microsoft.com/office/drawing/2014/main" id="{A73DED1C-747F-4CA9-900F-756BC10FA0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69" name="Paralelogramo 68">
            <a:extLst>
              <a:ext uri="{FF2B5EF4-FFF2-40B4-BE49-F238E27FC236}">
                <a16:creationId xmlns:a16="http://schemas.microsoft.com/office/drawing/2014/main" id="{71C5AE2D-1B3F-4072-B8ED-1ABA1F24ED5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Georreferenciar Posição da Testada</a:t>
            </a:r>
          </a:p>
        </p:txBody>
      </p:sp>
      <p:cxnSp>
        <p:nvCxnSpPr>
          <p:cNvPr id="28" name="Conector de Seta Reta 27">
            <a:extLst>
              <a:ext uri="{FF2B5EF4-FFF2-40B4-BE49-F238E27FC236}">
                <a16:creationId xmlns:a16="http://schemas.microsoft.com/office/drawing/2014/main" id="{9ABB2E8E-3147-4E5E-8370-A8B327EF11CE}"/>
              </a:ext>
            </a:extLst>
          </p:cNvPr>
          <p:cNvCxnSpPr>
            <a:cxnSpLocks/>
            <a:stCxn id="29" idx="3"/>
          </p:cNvCxnSpPr>
          <p:nvPr/>
        </p:nvCxnSpPr>
        <p:spPr>
          <a:xfrm>
            <a:off x="3261492" y="3365189"/>
            <a:ext cx="1044692" cy="515265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D9126DFE-D864-4154-953C-0BAE1D8EC89E}"/>
              </a:ext>
            </a:extLst>
          </p:cNvPr>
          <p:cNvSpPr txBox="1"/>
          <p:nvPr/>
        </p:nvSpPr>
        <p:spPr>
          <a:xfrm>
            <a:off x="1828797" y="3180523"/>
            <a:ext cx="143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9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Marcar Posição Inicial do Lote</a:t>
            </a:r>
          </a:p>
        </p:txBody>
      </p: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A3D475AD-F7CA-4E91-AB5C-23BCBE375225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3261492" y="5241698"/>
            <a:ext cx="2193008" cy="138361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371933D6-FCC5-4CDB-A62A-5B3420F1E81C}"/>
              </a:ext>
            </a:extLst>
          </p:cNvPr>
          <p:cNvSpPr txBox="1"/>
          <p:nvPr/>
        </p:nvSpPr>
        <p:spPr>
          <a:xfrm>
            <a:off x="1733104" y="5057032"/>
            <a:ext cx="1528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9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Marcar Posição Final do Lote</a:t>
            </a:r>
          </a:p>
        </p:txBody>
      </p:sp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id="{237DB069-A67C-4C7E-8604-0E487BFF4A1A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3261492" y="4449572"/>
            <a:ext cx="1569232" cy="138361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ADA3D68C-1A15-4BF1-8FCD-34AC12E7D637}"/>
              </a:ext>
            </a:extLst>
          </p:cNvPr>
          <p:cNvSpPr txBox="1"/>
          <p:nvPr/>
        </p:nvSpPr>
        <p:spPr>
          <a:xfrm>
            <a:off x="1589407" y="4264906"/>
            <a:ext cx="1672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9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Marcar Posição Central do Lote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604B151-C8F5-407D-92F8-20EE05C25273}"/>
              </a:ext>
            </a:extLst>
          </p:cNvPr>
          <p:cNvSpPr txBox="1"/>
          <p:nvPr/>
        </p:nvSpPr>
        <p:spPr>
          <a:xfrm>
            <a:off x="6824832" y="3042023"/>
            <a:ext cx="4328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Para marcar a posição deve-se posicionar a “Cruz” na imagem e clicar nos botões no menu superior</a:t>
            </a:r>
          </a:p>
        </p:txBody>
      </p:sp>
      <p:cxnSp>
        <p:nvCxnSpPr>
          <p:cNvPr id="27" name="Conector: Angulado 26">
            <a:extLst>
              <a:ext uri="{FF2B5EF4-FFF2-40B4-BE49-F238E27FC236}">
                <a16:creationId xmlns:a16="http://schemas.microsoft.com/office/drawing/2014/main" id="{C271283D-671B-46CA-93BD-01F98E382212}"/>
              </a:ext>
            </a:extLst>
          </p:cNvPr>
          <p:cNvCxnSpPr>
            <a:stCxn id="12" idx="0"/>
          </p:cNvCxnSpPr>
          <p:nvPr/>
        </p:nvCxnSpPr>
        <p:spPr>
          <a:xfrm rot="16200000" flipV="1">
            <a:off x="7370139" y="1422969"/>
            <a:ext cx="1021852" cy="221625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: Angulado 30">
            <a:extLst>
              <a:ext uri="{FF2B5EF4-FFF2-40B4-BE49-F238E27FC236}">
                <a16:creationId xmlns:a16="http://schemas.microsoft.com/office/drawing/2014/main" id="{0703F18C-58E6-4EDA-8F51-B71944DB4861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5124890" y="3503688"/>
            <a:ext cx="1699942" cy="108424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681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Uma imagem contendo captura de tela&#10;&#10;Descrição gerada automaticamente">
            <a:extLst>
              <a:ext uri="{FF2B5EF4-FFF2-40B4-BE49-F238E27FC236}">
                <a16:creationId xmlns:a16="http://schemas.microsoft.com/office/drawing/2014/main" id="{B5D6C848-02CD-4B1C-8052-540ABB213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32" y="819412"/>
            <a:ext cx="3355342" cy="59650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Retângulo 23">
            <a:extLst>
              <a:ext uri="{FF2B5EF4-FFF2-40B4-BE49-F238E27FC236}">
                <a16:creationId xmlns:a16="http://schemas.microsoft.com/office/drawing/2014/main" id="{65169E70-CD98-4090-BC19-BBDD6E7DBF9F}"/>
              </a:ext>
            </a:extLst>
          </p:cNvPr>
          <p:cNvSpPr/>
          <p:nvPr/>
        </p:nvSpPr>
        <p:spPr>
          <a:xfrm>
            <a:off x="2530207" y="2592636"/>
            <a:ext cx="705118" cy="209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9ABCECEB-56CD-4727-A8C9-621330F3CFCB}"/>
              </a:ext>
            </a:extLst>
          </p:cNvPr>
          <p:cNvSpPr/>
          <p:nvPr/>
        </p:nvSpPr>
        <p:spPr>
          <a:xfrm>
            <a:off x="2530207" y="2592636"/>
            <a:ext cx="811576" cy="209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864CBB5-6BED-4442-A87F-9704865C53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12" name="Paralelogramo 11">
            <a:extLst>
              <a:ext uri="{FF2B5EF4-FFF2-40B4-BE49-F238E27FC236}">
                <a16:creationId xmlns:a16="http://schemas.microsoft.com/office/drawing/2014/main" id="{AC36F667-4D55-4613-BC0A-E11553C7300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Grupo Perguntas 1 – Largura da Calçada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21EF0E1-E822-45EF-93CF-2A38A62E8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500" y="819412"/>
            <a:ext cx="5510892" cy="7017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A2D9C5E-36F4-4748-AE2B-8C6D5C5FD1B6}"/>
              </a:ext>
            </a:extLst>
          </p:cNvPr>
          <p:cNvSpPr txBox="1"/>
          <p:nvPr/>
        </p:nvSpPr>
        <p:spPr>
          <a:xfrm>
            <a:off x="8433796" y="1147541"/>
            <a:ext cx="2323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i="1" dirty="0">
                <a:solidFill>
                  <a:schemeClr val="accent6">
                    <a:lumMod val="75000"/>
                  </a:schemeClr>
                </a:solidFill>
              </a:rPr>
              <a:t>Pergunta da Diretriz do edital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6A2220A-8D9C-4E75-A9AF-C4E89198EA96}"/>
              </a:ext>
            </a:extLst>
          </p:cNvPr>
          <p:cNvSpPr txBox="1"/>
          <p:nvPr/>
        </p:nvSpPr>
        <p:spPr>
          <a:xfrm>
            <a:off x="2473001" y="2547271"/>
            <a:ext cx="9124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>
                <a:solidFill>
                  <a:srgbClr val="453B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70 cm ?</a:t>
            </a:r>
          </a:p>
        </p:txBody>
      </p: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0B2A255E-6332-451E-988D-9146EFE705B8}"/>
              </a:ext>
            </a:extLst>
          </p:cNvPr>
          <p:cNvCxnSpPr/>
          <p:nvPr/>
        </p:nvCxnSpPr>
        <p:spPr>
          <a:xfrm flipV="1">
            <a:off x="3528390" y="5463317"/>
            <a:ext cx="1114425" cy="257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B9ACC011-E980-4BB8-98B2-421B2DD42D89}"/>
              </a:ext>
            </a:extLst>
          </p:cNvPr>
          <p:cNvSpPr txBox="1"/>
          <p:nvPr/>
        </p:nvSpPr>
        <p:spPr>
          <a:xfrm>
            <a:off x="4667250" y="5255568"/>
            <a:ext cx="20002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Tire fotografias do perfil transversal da Calçada.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554B8748-7E1B-414D-B94D-2874EB2CBF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882" y="2084978"/>
            <a:ext cx="4909178" cy="436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9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679" y="2161176"/>
            <a:ext cx="2166103" cy="161276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269" y="4235722"/>
            <a:ext cx="1905608" cy="136114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76242" y="4002595"/>
            <a:ext cx="1387177" cy="185343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214" y="4291152"/>
            <a:ext cx="1995739" cy="132853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863" y="2177159"/>
            <a:ext cx="1830896" cy="139992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84" y="2217086"/>
            <a:ext cx="2394064" cy="1344434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4016229" y="5695915"/>
            <a:ext cx="2346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 Pedra Portuguesa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4186524" y="3776410"/>
            <a:ext cx="2346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 Concreto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6438762" y="5596871"/>
            <a:ext cx="2346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 Bloco de Concreto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6505068" y="3651500"/>
            <a:ext cx="2346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Ladrilho Hidráulico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10190053" y="3635004"/>
            <a:ext cx="1306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Terra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9636049" y="5596871"/>
            <a:ext cx="2346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  Bloco </a:t>
            </a:r>
            <a:r>
              <a:rPr lang="pt-BR" dirty="0" err="1"/>
              <a:t>Intertravado</a:t>
            </a:r>
            <a:endParaRPr lang="pt-BR"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444294F3-72F5-4804-8EF1-8BDA0C86A9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19" name="Paralelogramo 18">
            <a:extLst>
              <a:ext uri="{FF2B5EF4-FFF2-40B4-BE49-F238E27FC236}">
                <a16:creationId xmlns:a16="http://schemas.microsoft.com/office/drawing/2014/main" id="{6FBA43E9-BFAA-4347-A2CA-4ACE42FA5BC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Grupo Perguntas 2 – Estado de Conservação e Manutenção 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848997BF-A3A6-4D07-9D28-D4BDA44566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7930" y="706826"/>
            <a:ext cx="5400675" cy="939248"/>
          </a:xfrm>
          <a:prstGeom prst="rect">
            <a:avLst/>
          </a:prstGeom>
        </p:spPr>
      </p:pic>
      <p:pic>
        <p:nvPicPr>
          <p:cNvPr id="24" name="Imagem 23" descr="Uma imagem contendo captura de tela&#10;&#10;Descrição gerada automaticamente">
            <a:extLst>
              <a:ext uri="{FF2B5EF4-FFF2-40B4-BE49-F238E27FC236}">
                <a16:creationId xmlns:a16="http://schemas.microsoft.com/office/drawing/2014/main" id="{D44CB87D-7149-45C5-9C21-5AEA6C9328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" y="865849"/>
            <a:ext cx="3059311" cy="54387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A6432909-063B-436A-BF11-B5FF8F3979ED}"/>
              </a:ext>
            </a:extLst>
          </p:cNvPr>
          <p:cNvSpPr txBox="1"/>
          <p:nvPr/>
        </p:nvSpPr>
        <p:spPr>
          <a:xfrm>
            <a:off x="7139031" y="448962"/>
            <a:ext cx="2323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i="1" dirty="0">
                <a:solidFill>
                  <a:schemeClr val="accent6">
                    <a:lumMod val="75000"/>
                  </a:schemeClr>
                </a:solidFill>
              </a:rPr>
              <a:t>Pergunta da Diretriz do edital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9FCB4A73-7FBB-400B-82BF-B7C068B65F9B}"/>
              </a:ext>
            </a:extLst>
          </p:cNvPr>
          <p:cNvSpPr/>
          <p:nvPr/>
        </p:nvSpPr>
        <p:spPr>
          <a:xfrm>
            <a:off x="341999" y="4291152"/>
            <a:ext cx="2823655" cy="2013472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177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444294F3-72F5-4804-8EF1-8BDA0C86A9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19" name="Paralelogramo 18">
            <a:extLst>
              <a:ext uri="{FF2B5EF4-FFF2-40B4-BE49-F238E27FC236}">
                <a16:creationId xmlns:a16="http://schemas.microsoft.com/office/drawing/2014/main" id="{6FBA43E9-BFAA-4347-A2CA-4ACE42FA5BC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Grupo Perguntas 2 – Estado de Conservação e Manutenção 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848997BF-A3A6-4D07-9D28-D4BDA4456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930" y="706826"/>
            <a:ext cx="5400675" cy="939248"/>
          </a:xfrm>
          <a:prstGeom prst="rect">
            <a:avLst/>
          </a:prstGeom>
        </p:spPr>
      </p:pic>
      <p:pic>
        <p:nvPicPr>
          <p:cNvPr id="24" name="Imagem 23" descr="Uma imagem contendo captura de tela&#10;&#10;Descrição gerada automaticamente">
            <a:extLst>
              <a:ext uri="{FF2B5EF4-FFF2-40B4-BE49-F238E27FC236}">
                <a16:creationId xmlns:a16="http://schemas.microsoft.com/office/drawing/2014/main" id="{D44CB87D-7149-45C5-9C21-5AEA6C9328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" y="865849"/>
            <a:ext cx="3059311" cy="54387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A6432909-063B-436A-BF11-B5FF8F3979ED}"/>
              </a:ext>
            </a:extLst>
          </p:cNvPr>
          <p:cNvSpPr txBox="1"/>
          <p:nvPr/>
        </p:nvSpPr>
        <p:spPr>
          <a:xfrm>
            <a:off x="7139031" y="448962"/>
            <a:ext cx="2323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i="1" dirty="0">
                <a:solidFill>
                  <a:schemeClr val="accent6">
                    <a:lumMod val="75000"/>
                  </a:schemeClr>
                </a:solidFill>
              </a:rPr>
              <a:t>Pergunta da Diretriz do edital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CD740A6C-D5F0-4B51-9A0E-A3B1DA450C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14827" y="2987109"/>
            <a:ext cx="4658548" cy="2264572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E0B73300-A873-41D5-A780-F55623EECF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639" y="2884966"/>
            <a:ext cx="3338524" cy="1622314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98D84BBA-7A02-426F-B019-B5BA663402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11607" y="2955801"/>
            <a:ext cx="4672984" cy="227159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0B205CA1-4B26-4664-AF2C-6DA166B91F92}"/>
              </a:ext>
            </a:extLst>
          </p:cNvPr>
          <p:cNvSpPr/>
          <p:nvPr/>
        </p:nvSpPr>
        <p:spPr>
          <a:xfrm>
            <a:off x="243395" y="2219325"/>
            <a:ext cx="2823655" cy="1866900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F24BF299-27B6-4DC6-B501-5C3E8746E29A}"/>
              </a:ext>
            </a:extLst>
          </p:cNvPr>
          <p:cNvSpPr txBox="1"/>
          <p:nvPr/>
        </p:nvSpPr>
        <p:spPr>
          <a:xfrm>
            <a:off x="9096830" y="5536508"/>
            <a:ext cx="24041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Tire fotografias caso tenham poucos ou muitos buracos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129A6FF0-E885-4B54-8BDD-EE47BEA2D71A}"/>
              </a:ext>
            </a:extLst>
          </p:cNvPr>
          <p:cNvSpPr txBox="1"/>
          <p:nvPr/>
        </p:nvSpPr>
        <p:spPr>
          <a:xfrm>
            <a:off x="4444050" y="6174172"/>
            <a:ext cx="92804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Nenhum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9D92C59-654E-447E-97EC-CA3A5A213209}"/>
              </a:ext>
            </a:extLst>
          </p:cNvPr>
          <p:cNvSpPr txBox="1"/>
          <p:nvPr/>
        </p:nvSpPr>
        <p:spPr>
          <a:xfrm>
            <a:off x="6884074" y="6155122"/>
            <a:ext cx="92804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Poucos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0088E8C5-CC28-42D6-A579-92C27D281039}"/>
              </a:ext>
            </a:extLst>
          </p:cNvPr>
          <p:cNvSpPr txBox="1"/>
          <p:nvPr/>
        </p:nvSpPr>
        <p:spPr>
          <a:xfrm>
            <a:off x="10008274" y="4253364"/>
            <a:ext cx="92804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Muitos</a:t>
            </a:r>
          </a:p>
        </p:txBody>
      </p:sp>
    </p:spTree>
    <p:extLst>
      <p:ext uri="{BB962C8B-B14F-4D97-AF65-F5344CB8AC3E}">
        <p14:creationId xmlns:p14="http://schemas.microsoft.com/office/powerpoint/2010/main" val="54856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Imagem 66">
            <a:extLst>
              <a:ext uri="{FF2B5EF4-FFF2-40B4-BE49-F238E27FC236}">
                <a16:creationId xmlns:a16="http://schemas.microsoft.com/office/drawing/2014/main" id="{A73DED1C-747F-4CA9-900F-756BC10FA0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69" name="Paralelogramo 68">
            <a:extLst>
              <a:ext uri="{FF2B5EF4-FFF2-40B4-BE49-F238E27FC236}">
                <a16:creationId xmlns:a16="http://schemas.microsoft.com/office/drawing/2014/main" id="{71C5AE2D-1B3F-4072-B8ED-1ABA1F24ED5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1 – Introdução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AF37367-7C28-459F-9E0B-904A6A0B48E5}"/>
              </a:ext>
            </a:extLst>
          </p:cNvPr>
          <p:cNvSpPr/>
          <p:nvPr/>
        </p:nvSpPr>
        <p:spPr>
          <a:xfrm>
            <a:off x="386295" y="1342752"/>
            <a:ext cx="11340389" cy="1429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Diagnóstico de Calçadas constitui na sistematização técnica de dados e informações levantadas em campo visando conhecer o estado de </a:t>
            </a:r>
            <a:r>
              <a:rPr lang="pt-B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conservação, manutenção e atendimento a aspectos legais</a:t>
            </a: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permitirão, dentre outras finalidades, conhecer o conjunto de problemas e irregularidades preexistentes.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3C4E6AC-5154-4841-A8C5-B6A9977CD522}"/>
              </a:ext>
            </a:extLst>
          </p:cNvPr>
          <p:cNvSpPr/>
          <p:nvPr/>
        </p:nvSpPr>
        <p:spPr>
          <a:xfrm>
            <a:off x="425805" y="3639234"/>
            <a:ext cx="112613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Termo de Referência solicita que o levantamento de campo do diagnóstico seja realizado seguindo as orientações do</a:t>
            </a:r>
          </a:p>
          <a:p>
            <a:pPr algn="ctr"/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ANEXO VI – Diretrizes para Elaboração do Diagnóstico de Calçadas.</a:t>
            </a:r>
            <a:r>
              <a:rPr lang="pt-B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00307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captura de tela&#10;&#10;Descrição gerada automaticamente">
            <a:extLst>
              <a:ext uri="{FF2B5EF4-FFF2-40B4-BE49-F238E27FC236}">
                <a16:creationId xmlns:a16="http://schemas.microsoft.com/office/drawing/2014/main" id="{D9550F61-8230-417A-8A24-583430AA0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37" y="970263"/>
            <a:ext cx="3059311" cy="54387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AC0F09B4-D676-4948-B51D-C00CB19F96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143" y="4416645"/>
            <a:ext cx="4409573" cy="2142777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29A779E2-DA5C-454B-95C0-9B70C1C8BA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143" y="1932512"/>
            <a:ext cx="4409573" cy="2143543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444294F3-72F5-4804-8EF1-8BDA0C86A9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19" name="Paralelogramo 18">
            <a:extLst>
              <a:ext uri="{FF2B5EF4-FFF2-40B4-BE49-F238E27FC236}">
                <a16:creationId xmlns:a16="http://schemas.microsoft.com/office/drawing/2014/main" id="{6FBA43E9-BFAA-4347-A2CA-4ACE42FA5BC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Grupo Perguntas 2 – Estado de Conservação e Manutenção 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848997BF-A3A6-4D07-9D28-D4BDA44566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7930" y="706826"/>
            <a:ext cx="5400675" cy="939248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A6432909-063B-436A-BF11-B5FF8F3979ED}"/>
              </a:ext>
            </a:extLst>
          </p:cNvPr>
          <p:cNvSpPr txBox="1"/>
          <p:nvPr/>
        </p:nvSpPr>
        <p:spPr>
          <a:xfrm>
            <a:off x="7139031" y="448962"/>
            <a:ext cx="2323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i="1" dirty="0">
                <a:solidFill>
                  <a:schemeClr val="accent6">
                    <a:lumMod val="75000"/>
                  </a:schemeClr>
                </a:solidFill>
              </a:rPr>
              <a:t>Pergunta da Diretriz do edital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B205CA1-4B26-4664-AF2C-6DA166B91F92}"/>
              </a:ext>
            </a:extLst>
          </p:cNvPr>
          <p:cNvSpPr/>
          <p:nvPr/>
        </p:nvSpPr>
        <p:spPr>
          <a:xfrm>
            <a:off x="286213" y="3573829"/>
            <a:ext cx="2823655" cy="2684095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129A6FF0-E885-4B54-8BDD-EE47BEA2D71A}"/>
              </a:ext>
            </a:extLst>
          </p:cNvPr>
          <p:cNvSpPr txBox="1"/>
          <p:nvPr/>
        </p:nvSpPr>
        <p:spPr>
          <a:xfrm>
            <a:off x="5310066" y="6067841"/>
            <a:ext cx="92804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Péssimo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CCAB95AD-AF82-4E9C-BEC3-BC4BF342B7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65179" y="3100926"/>
            <a:ext cx="4658548" cy="2264572"/>
          </a:xfrm>
          <a:prstGeom prst="rect">
            <a:avLst/>
          </a:prstGeom>
        </p:spPr>
      </p:pic>
      <p:sp>
        <p:nvSpPr>
          <p:cNvPr id="31" name="CaixaDeTexto 30">
            <a:extLst>
              <a:ext uri="{FF2B5EF4-FFF2-40B4-BE49-F238E27FC236}">
                <a16:creationId xmlns:a16="http://schemas.microsoft.com/office/drawing/2014/main" id="{440F1383-8E5E-4C36-8848-280D8BFD2B2C}"/>
              </a:ext>
            </a:extLst>
          </p:cNvPr>
          <p:cNvSpPr txBox="1"/>
          <p:nvPr/>
        </p:nvSpPr>
        <p:spPr>
          <a:xfrm>
            <a:off x="5870283" y="3573829"/>
            <a:ext cx="92804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Ótimo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4C6B22B2-993E-4358-82D7-507DC5941E53}"/>
              </a:ext>
            </a:extLst>
          </p:cNvPr>
          <p:cNvSpPr txBox="1"/>
          <p:nvPr/>
        </p:nvSpPr>
        <p:spPr>
          <a:xfrm>
            <a:off x="9956508" y="5361075"/>
            <a:ext cx="92804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Regular</a:t>
            </a:r>
          </a:p>
        </p:txBody>
      </p:sp>
    </p:spTree>
    <p:extLst>
      <p:ext uri="{BB962C8B-B14F-4D97-AF65-F5344CB8AC3E}">
        <p14:creationId xmlns:p14="http://schemas.microsoft.com/office/powerpoint/2010/main" val="344323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captura de tela&#10;&#10;Descrição gerada automaticamente">
            <a:extLst>
              <a:ext uri="{FF2B5EF4-FFF2-40B4-BE49-F238E27FC236}">
                <a16:creationId xmlns:a16="http://schemas.microsoft.com/office/drawing/2014/main" id="{D9550F61-8230-417A-8A24-583430AA0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37" y="970263"/>
            <a:ext cx="3059311" cy="54387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444294F3-72F5-4804-8EF1-8BDA0C86A9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19" name="Paralelogramo 18">
            <a:extLst>
              <a:ext uri="{FF2B5EF4-FFF2-40B4-BE49-F238E27FC236}">
                <a16:creationId xmlns:a16="http://schemas.microsoft.com/office/drawing/2014/main" id="{6FBA43E9-BFAA-4347-A2CA-4ACE42FA5BC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Grupo Perguntas 2 – Estado de Conservação e Manutenção 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848997BF-A3A6-4D07-9D28-D4BDA4456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7930" y="706826"/>
            <a:ext cx="5400675" cy="939248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A6432909-063B-436A-BF11-B5FF8F3979ED}"/>
              </a:ext>
            </a:extLst>
          </p:cNvPr>
          <p:cNvSpPr txBox="1"/>
          <p:nvPr/>
        </p:nvSpPr>
        <p:spPr>
          <a:xfrm>
            <a:off x="7139031" y="448962"/>
            <a:ext cx="2323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i="1" dirty="0">
                <a:solidFill>
                  <a:schemeClr val="accent6">
                    <a:lumMod val="75000"/>
                  </a:schemeClr>
                </a:solidFill>
              </a:rPr>
              <a:t>Pergunta da Diretriz do edital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B205CA1-4B26-4664-AF2C-6DA166B91F92}"/>
              </a:ext>
            </a:extLst>
          </p:cNvPr>
          <p:cNvSpPr/>
          <p:nvPr/>
        </p:nvSpPr>
        <p:spPr>
          <a:xfrm>
            <a:off x="286213" y="1678355"/>
            <a:ext cx="2823655" cy="1750646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B8B5382-9DB0-4603-ADEA-1E0BC3F0F9BB}"/>
              </a:ext>
            </a:extLst>
          </p:cNvPr>
          <p:cNvSpPr txBox="1"/>
          <p:nvPr/>
        </p:nvSpPr>
        <p:spPr>
          <a:xfrm>
            <a:off x="501547" y="5780015"/>
            <a:ext cx="2392986" cy="21544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8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Tire fotografias caso exista desníveis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0110D29-1FAF-4EF2-A23C-42BC869CC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0774" y="2762249"/>
            <a:ext cx="2620879" cy="353248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05426A9-40D4-420D-8439-A01A2374D4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1250" y="2810623"/>
            <a:ext cx="2614993" cy="348411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1A0F9D2-669F-45ED-8D6C-E1F5B3D38A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3988" y="3600811"/>
            <a:ext cx="2886406" cy="239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8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D07629B-1455-482A-B5E9-158782317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930" y="716880"/>
            <a:ext cx="5264641" cy="7185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agem 13" descr="Uma imagem contendo captura de tela&#10;&#10;Descrição gerada automaticamente">
            <a:extLst>
              <a:ext uri="{FF2B5EF4-FFF2-40B4-BE49-F238E27FC236}">
                <a16:creationId xmlns:a16="http://schemas.microsoft.com/office/drawing/2014/main" id="{69D569B3-7F8C-43DE-AE5D-DC9C720EC9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8"/>
          <a:stretch/>
        </p:blipFill>
        <p:spPr>
          <a:xfrm>
            <a:off x="182407" y="747552"/>
            <a:ext cx="3328988" cy="53661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444294F3-72F5-4804-8EF1-8BDA0C86A9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19" name="Paralelogramo 18">
            <a:extLst>
              <a:ext uri="{FF2B5EF4-FFF2-40B4-BE49-F238E27FC236}">
                <a16:creationId xmlns:a16="http://schemas.microsoft.com/office/drawing/2014/main" id="{6FBA43E9-BFAA-4347-A2CA-4ACE42FA5BC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Grupo Perguntas 3 – Regularidade em relação a Norma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6432909-063B-436A-BF11-B5FF8F3979ED}"/>
              </a:ext>
            </a:extLst>
          </p:cNvPr>
          <p:cNvSpPr txBox="1"/>
          <p:nvPr/>
        </p:nvSpPr>
        <p:spPr>
          <a:xfrm>
            <a:off x="8635820" y="980441"/>
            <a:ext cx="2323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i="1" dirty="0">
                <a:solidFill>
                  <a:schemeClr val="accent6">
                    <a:lumMod val="75000"/>
                  </a:schemeClr>
                </a:solidFill>
              </a:rPr>
              <a:t>Pergunta da Diretriz do edital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B8B5382-9DB0-4603-ADEA-1E0BC3F0F9BB}"/>
              </a:ext>
            </a:extLst>
          </p:cNvPr>
          <p:cNvSpPr txBox="1"/>
          <p:nvPr/>
        </p:nvSpPr>
        <p:spPr>
          <a:xfrm>
            <a:off x="650408" y="4305247"/>
            <a:ext cx="2392986" cy="21544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8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Tire fotografias do rebaixo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2A9AFA2F-C897-40FB-B232-042D829B49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854" y="3706652"/>
            <a:ext cx="6082796" cy="30615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748F34C2-2D32-4FCE-A3E3-ECED5B4ABA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285" y="1821682"/>
            <a:ext cx="3745934" cy="1820940"/>
          </a:xfrm>
          <a:prstGeom prst="rect">
            <a:avLst/>
          </a:prstGeom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93C881BB-48FD-46B7-849F-00DAD402C974}"/>
              </a:ext>
            </a:extLst>
          </p:cNvPr>
          <p:cNvSpPr/>
          <p:nvPr/>
        </p:nvSpPr>
        <p:spPr>
          <a:xfrm>
            <a:off x="286213" y="4731487"/>
            <a:ext cx="3063043" cy="1378961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282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D07629B-1455-482A-B5E9-158782317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930" y="716880"/>
            <a:ext cx="5264641" cy="7185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444294F3-72F5-4804-8EF1-8BDA0C86A9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19" name="Paralelogramo 18">
            <a:extLst>
              <a:ext uri="{FF2B5EF4-FFF2-40B4-BE49-F238E27FC236}">
                <a16:creationId xmlns:a16="http://schemas.microsoft.com/office/drawing/2014/main" id="{6FBA43E9-BFAA-4347-A2CA-4ACE42FA5BC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Grupo Perguntas 3 – Regularidade em relação a Norma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6432909-063B-436A-BF11-B5FF8F3979ED}"/>
              </a:ext>
            </a:extLst>
          </p:cNvPr>
          <p:cNvSpPr txBox="1"/>
          <p:nvPr/>
        </p:nvSpPr>
        <p:spPr>
          <a:xfrm>
            <a:off x="8635820" y="980441"/>
            <a:ext cx="2323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i="1" dirty="0">
                <a:solidFill>
                  <a:schemeClr val="accent6">
                    <a:lumMod val="75000"/>
                  </a:schemeClr>
                </a:solidFill>
              </a:rPr>
              <a:t>Pergunta da Diretriz do edital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B8B5382-9DB0-4603-ADEA-1E0BC3F0F9BB}"/>
              </a:ext>
            </a:extLst>
          </p:cNvPr>
          <p:cNvSpPr txBox="1"/>
          <p:nvPr/>
        </p:nvSpPr>
        <p:spPr>
          <a:xfrm>
            <a:off x="650408" y="4305247"/>
            <a:ext cx="2392986" cy="21544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8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Tire fotografias do rebaixo</a:t>
            </a:r>
          </a:p>
        </p:txBody>
      </p:sp>
      <p:pic>
        <p:nvPicPr>
          <p:cNvPr id="12" name="Imagem 11" descr="Uma imagem contendo captura de tela&#10;&#10;Descrição gerada automaticamente">
            <a:extLst>
              <a:ext uri="{FF2B5EF4-FFF2-40B4-BE49-F238E27FC236}">
                <a16:creationId xmlns:a16="http://schemas.microsoft.com/office/drawing/2014/main" id="{3B50B6D8-65E1-4F70-8509-28010E4A27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87" y="931320"/>
            <a:ext cx="3050215" cy="54226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3338690-8877-47B3-9805-0FA7EA907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7537" y="1784589"/>
            <a:ext cx="3483848" cy="211113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D43A638-C02B-424B-B111-B3A3CD1612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5436" y="1698957"/>
            <a:ext cx="3209341" cy="219676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D1EA866-847A-4DE9-A1EF-6E3275A191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5322" y="4520691"/>
            <a:ext cx="4281682" cy="2013459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DD12F4A2-6538-44DB-BE47-82FD3EB97CF6}"/>
              </a:ext>
            </a:extLst>
          </p:cNvPr>
          <p:cNvSpPr/>
          <p:nvPr/>
        </p:nvSpPr>
        <p:spPr>
          <a:xfrm>
            <a:off x="371474" y="4731487"/>
            <a:ext cx="2838451" cy="1622437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520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3B50B6D8-65E1-4F70-8509-28010E4A2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187" y="931320"/>
            <a:ext cx="3050214" cy="54226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D07629B-1455-482A-B5E9-158782317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930" y="716880"/>
            <a:ext cx="5264641" cy="7185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444294F3-72F5-4804-8EF1-8BDA0C86A9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19" name="Paralelogramo 18">
            <a:extLst>
              <a:ext uri="{FF2B5EF4-FFF2-40B4-BE49-F238E27FC236}">
                <a16:creationId xmlns:a16="http://schemas.microsoft.com/office/drawing/2014/main" id="{6FBA43E9-BFAA-4347-A2CA-4ACE42FA5BC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Grupo Perguntas 3 – Regularidade em relação a Norma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6432909-063B-436A-BF11-B5FF8F3979ED}"/>
              </a:ext>
            </a:extLst>
          </p:cNvPr>
          <p:cNvSpPr txBox="1"/>
          <p:nvPr/>
        </p:nvSpPr>
        <p:spPr>
          <a:xfrm>
            <a:off x="8635820" y="980441"/>
            <a:ext cx="2323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i="1" dirty="0">
                <a:solidFill>
                  <a:schemeClr val="accent6">
                    <a:lumMod val="75000"/>
                  </a:schemeClr>
                </a:solidFill>
              </a:rPr>
              <a:t>Pergunta da Diretriz do edital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2A9AFA2F-C897-40FB-B232-042D829B49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1" t="54284" r="25121"/>
          <a:stretch/>
        </p:blipFill>
        <p:spPr>
          <a:xfrm>
            <a:off x="6096000" y="1697980"/>
            <a:ext cx="3778278" cy="16372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3F3C7E2C-0B94-4EB8-9ED1-489632E1BA63}"/>
              </a:ext>
            </a:extLst>
          </p:cNvPr>
          <p:cNvSpPr/>
          <p:nvPr/>
        </p:nvSpPr>
        <p:spPr>
          <a:xfrm>
            <a:off x="414670" y="3048000"/>
            <a:ext cx="2806995" cy="3305923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3DF4A91-2EF4-45DE-8A06-D8149873ED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9426" y="4120424"/>
            <a:ext cx="3895713" cy="230774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4948C33-28AA-4719-897A-5F9D5B66BF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0575" y="4103165"/>
            <a:ext cx="3125505" cy="234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3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3B50B6D8-65E1-4F70-8509-28010E4A2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187" y="931320"/>
            <a:ext cx="3050214" cy="54226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D07629B-1455-482A-B5E9-158782317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930" y="716880"/>
            <a:ext cx="5264641" cy="7185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444294F3-72F5-4804-8EF1-8BDA0C86A9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19" name="Paralelogramo 18">
            <a:extLst>
              <a:ext uri="{FF2B5EF4-FFF2-40B4-BE49-F238E27FC236}">
                <a16:creationId xmlns:a16="http://schemas.microsoft.com/office/drawing/2014/main" id="{6FBA43E9-BFAA-4347-A2CA-4ACE42FA5BC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Grupo Perguntas 3 – Regularidade em relação a Norma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6432909-063B-436A-BF11-B5FF8F3979ED}"/>
              </a:ext>
            </a:extLst>
          </p:cNvPr>
          <p:cNvSpPr txBox="1"/>
          <p:nvPr/>
        </p:nvSpPr>
        <p:spPr>
          <a:xfrm>
            <a:off x="8635820" y="980441"/>
            <a:ext cx="2323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i="1" dirty="0">
                <a:solidFill>
                  <a:schemeClr val="accent6">
                    <a:lumMod val="75000"/>
                  </a:schemeClr>
                </a:solidFill>
              </a:rPr>
              <a:t>Pergunta da Diretriz do edital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2A9AFA2F-C897-40FB-B232-042D829B49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1" t="54284" r="25121"/>
          <a:stretch/>
        </p:blipFill>
        <p:spPr>
          <a:xfrm>
            <a:off x="7804122" y="1981551"/>
            <a:ext cx="3940204" cy="20409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3F3C7E2C-0B94-4EB8-9ED1-489632E1BA63}"/>
              </a:ext>
            </a:extLst>
          </p:cNvPr>
          <p:cNvSpPr/>
          <p:nvPr/>
        </p:nvSpPr>
        <p:spPr>
          <a:xfrm>
            <a:off x="414670" y="4153784"/>
            <a:ext cx="2806995" cy="2200139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95CF7F78-B335-454D-9E1C-69504BFB8E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9546" y="4872982"/>
            <a:ext cx="4841724" cy="1099382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A9A8087F-F23E-4930-BDD9-2AD5D06A8E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1046" y="1981552"/>
            <a:ext cx="3445364" cy="2040968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6617A8E7-C80E-4605-9CFF-5A7DECDC8EB1}"/>
              </a:ext>
            </a:extLst>
          </p:cNvPr>
          <p:cNvSpPr/>
          <p:nvPr/>
        </p:nvSpPr>
        <p:spPr>
          <a:xfrm>
            <a:off x="396796" y="1712707"/>
            <a:ext cx="2806995" cy="1201944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168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3B50B6D8-65E1-4F70-8509-28010E4A2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187" y="931320"/>
            <a:ext cx="3050214" cy="54226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D07629B-1455-482A-B5E9-158782317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930" y="716880"/>
            <a:ext cx="5264641" cy="7185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444294F3-72F5-4804-8EF1-8BDA0C86A9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19" name="Paralelogramo 18">
            <a:extLst>
              <a:ext uri="{FF2B5EF4-FFF2-40B4-BE49-F238E27FC236}">
                <a16:creationId xmlns:a16="http://schemas.microsoft.com/office/drawing/2014/main" id="{6FBA43E9-BFAA-4347-A2CA-4ACE42FA5BC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Grupo Perguntas 3 – Regularidade em relação a Norma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6432909-063B-436A-BF11-B5FF8F3979ED}"/>
              </a:ext>
            </a:extLst>
          </p:cNvPr>
          <p:cNvSpPr txBox="1"/>
          <p:nvPr/>
        </p:nvSpPr>
        <p:spPr>
          <a:xfrm>
            <a:off x="8635820" y="980441"/>
            <a:ext cx="2323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i="1" dirty="0">
                <a:solidFill>
                  <a:schemeClr val="accent6">
                    <a:lumMod val="75000"/>
                  </a:schemeClr>
                </a:solidFill>
              </a:rPr>
              <a:t>Pergunta da Diretriz do edital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F3C7E2C-0B94-4EB8-9ED1-489632E1BA63}"/>
              </a:ext>
            </a:extLst>
          </p:cNvPr>
          <p:cNvSpPr/>
          <p:nvPr/>
        </p:nvSpPr>
        <p:spPr>
          <a:xfrm flipV="1">
            <a:off x="414670" y="1722475"/>
            <a:ext cx="2806995" cy="2243469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E424850-1DAC-43F0-B2E7-C5B5B81B42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183" y="1279951"/>
            <a:ext cx="3050215" cy="228766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34168A7-76D5-4590-8BA4-C83AC893D9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183" y="3965944"/>
            <a:ext cx="3050215" cy="228766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E873001-2527-4429-8898-E7F2214F33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929" y="3965944"/>
            <a:ext cx="3050215" cy="2287661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DC0AE283-56FE-4E2C-A882-B95FAA5A999D}"/>
              </a:ext>
            </a:extLst>
          </p:cNvPr>
          <p:cNvSpPr/>
          <p:nvPr/>
        </p:nvSpPr>
        <p:spPr>
          <a:xfrm>
            <a:off x="371474" y="5857875"/>
            <a:ext cx="2838451" cy="496049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22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3B50B6D8-65E1-4F70-8509-28010E4A2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187" y="931321"/>
            <a:ext cx="3050214" cy="54226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D07629B-1455-482A-B5E9-158782317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930" y="716880"/>
            <a:ext cx="5264641" cy="7185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444294F3-72F5-4804-8EF1-8BDA0C86A9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19" name="Paralelogramo 18">
            <a:extLst>
              <a:ext uri="{FF2B5EF4-FFF2-40B4-BE49-F238E27FC236}">
                <a16:creationId xmlns:a16="http://schemas.microsoft.com/office/drawing/2014/main" id="{6FBA43E9-BFAA-4347-A2CA-4ACE42FA5BC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Grupo Perguntas 3 – Regularidade em relação a Norma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6432909-063B-436A-BF11-B5FF8F3979ED}"/>
              </a:ext>
            </a:extLst>
          </p:cNvPr>
          <p:cNvSpPr txBox="1"/>
          <p:nvPr/>
        </p:nvSpPr>
        <p:spPr>
          <a:xfrm>
            <a:off x="8635820" y="980441"/>
            <a:ext cx="2323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i="1" dirty="0">
                <a:solidFill>
                  <a:schemeClr val="accent6">
                    <a:lumMod val="75000"/>
                  </a:schemeClr>
                </a:solidFill>
              </a:rPr>
              <a:t>Pergunta da Diretriz do edital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63D92116-4409-4844-B330-1378A1F798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665" y="1613547"/>
            <a:ext cx="5488267" cy="504043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521F7FE7-9466-4C6C-97B9-1782C9239537}"/>
              </a:ext>
            </a:extLst>
          </p:cNvPr>
          <p:cNvSpPr txBox="1"/>
          <p:nvPr/>
        </p:nvSpPr>
        <p:spPr>
          <a:xfrm>
            <a:off x="552450" y="4925960"/>
            <a:ext cx="2473866" cy="3847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950" b="1" dirty="0">
                <a:solidFill>
                  <a:srgbClr val="5E56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8.1 O piso tátil está no eixo da faixa livre ?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F3C7E2C-0B94-4EB8-9ED1-489632E1BA63}"/>
              </a:ext>
            </a:extLst>
          </p:cNvPr>
          <p:cNvSpPr/>
          <p:nvPr/>
        </p:nvSpPr>
        <p:spPr>
          <a:xfrm flipV="1">
            <a:off x="396796" y="2647507"/>
            <a:ext cx="2806995" cy="3706415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925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3B50B6D8-65E1-4F70-8509-28010E4A2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187" y="931321"/>
            <a:ext cx="3050214" cy="54226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EC3707AA-F8DA-4B80-B5E1-D7886ADE6368}"/>
              </a:ext>
            </a:extLst>
          </p:cNvPr>
          <p:cNvSpPr txBox="1"/>
          <p:nvPr/>
        </p:nvSpPr>
        <p:spPr>
          <a:xfrm>
            <a:off x="552450" y="4925960"/>
            <a:ext cx="2473866" cy="3847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950" b="1" dirty="0">
                <a:solidFill>
                  <a:srgbClr val="5E56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8.1 O piso tátil está no eixo da faixa livre ?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D07629B-1455-482A-B5E9-158782317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930" y="716880"/>
            <a:ext cx="5264641" cy="718516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444294F3-72F5-4804-8EF1-8BDA0C86A9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19" name="Paralelogramo 18">
            <a:extLst>
              <a:ext uri="{FF2B5EF4-FFF2-40B4-BE49-F238E27FC236}">
                <a16:creationId xmlns:a16="http://schemas.microsoft.com/office/drawing/2014/main" id="{6FBA43E9-BFAA-4347-A2CA-4ACE42FA5BC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Grupo Perguntas 3 – Regularidade em relação a Norma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6432909-063B-436A-BF11-B5FF8F3979ED}"/>
              </a:ext>
            </a:extLst>
          </p:cNvPr>
          <p:cNvSpPr txBox="1"/>
          <p:nvPr/>
        </p:nvSpPr>
        <p:spPr>
          <a:xfrm>
            <a:off x="8635820" y="980441"/>
            <a:ext cx="2323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i="1" dirty="0">
                <a:solidFill>
                  <a:schemeClr val="accent6">
                    <a:lumMod val="75000"/>
                  </a:schemeClr>
                </a:solidFill>
              </a:rPr>
              <a:t>Pergunta da Diretriz do edital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F3C7E2C-0B94-4EB8-9ED1-489632E1BA63}"/>
              </a:ext>
            </a:extLst>
          </p:cNvPr>
          <p:cNvSpPr/>
          <p:nvPr/>
        </p:nvSpPr>
        <p:spPr>
          <a:xfrm flipV="1">
            <a:off x="396796" y="2647507"/>
            <a:ext cx="2806995" cy="3706416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04858A3F-94DC-4996-A638-D575EB52F9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101" y="1461895"/>
            <a:ext cx="4938739" cy="5253979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2D92A398-D5AA-416F-8CC7-9E67F84403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" t="1072" r="-1138" b="-369"/>
          <a:stretch/>
        </p:blipFill>
        <p:spPr>
          <a:xfrm>
            <a:off x="8311636" y="2881424"/>
            <a:ext cx="3499364" cy="21584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7161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3B50B6D8-65E1-4F70-8509-28010E4A2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187" y="931321"/>
            <a:ext cx="3050214" cy="54226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D07629B-1455-482A-B5E9-158782317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930" y="716880"/>
            <a:ext cx="5264641" cy="718516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444294F3-72F5-4804-8EF1-8BDA0C86A9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19" name="Paralelogramo 18">
            <a:extLst>
              <a:ext uri="{FF2B5EF4-FFF2-40B4-BE49-F238E27FC236}">
                <a16:creationId xmlns:a16="http://schemas.microsoft.com/office/drawing/2014/main" id="{6FBA43E9-BFAA-4347-A2CA-4ACE42FA5BC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Grupo Perguntas 3 – Regularidade em relação a Norma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6432909-063B-436A-BF11-B5FF8F3979ED}"/>
              </a:ext>
            </a:extLst>
          </p:cNvPr>
          <p:cNvSpPr txBox="1"/>
          <p:nvPr/>
        </p:nvSpPr>
        <p:spPr>
          <a:xfrm>
            <a:off x="8635820" y="980441"/>
            <a:ext cx="2323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i="1" dirty="0">
                <a:solidFill>
                  <a:schemeClr val="accent6">
                    <a:lumMod val="75000"/>
                  </a:schemeClr>
                </a:solidFill>
              </a:rPr>
              <a:t>Pergunta da Diretriz do edital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F3C7E2C-0B94-4EB8-9ED1-489632E1BA63}"/>
              </a:ext>
            </a:extLst>
          </p:cNvPr>
          <p:cNvSpPr/>
          <p:nvPr/>
        </p:nvSpPr>
        <p:spPr>
          <a:xfrm>
            <a:off x="396796" y="1701208"/>
            <a:ext cx="2806995" cy="994367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81F53576-B3BE-45BA-923B-8A6DE8A8FA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7095" y="2867397"/>
            <a:ext cx="5183870" cy="2519937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4EC5C7F5-EEDA-4B86-A22C-C4E751407830}"/>
              </a:ext>
            </a:extLst>
          </p:cNvPr>
          <p:cNvSpPr txBox="1"/>
          <p:nvPr/>
        </p:nvSpPr>
        <p:spPr>
          <a:xfrm>
            <a:off x="603800" y="4432228"/>
            <a:ext cx="2392986" cy="21544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8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Tire fotografias do Piso Tátil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3DAD1820-F507-421A-89D2-58556B5B56BF}"/>
              </a:ext>
            </a:extLst>
          </p:cNvPr>
          <p:cNvSpPr txBox="1"/>
          <p:nvPr/>
        </p:nvSpPr>
        <p:spPr>
          <a:xfrm>
            <a:off x="552450" y="4925960"/>
            <a:ext cx="2473866" cy="3847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950" b="1" dirty="0">
                <a:solidFill>
                  <a:srgbClr val="5E56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8.1 O piso tátil está no eixo da faixa livre ?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A1C6D13C-AF33-4AA8-9232-20F134AC57FA}"/>
              </a:ext>
            </a:extLst>
          </p:cNvPr>
          <p:cNvSpPr/>
          <p:nvPr/>
        </p:nvSpPr>
        <p:spPr>
          <a:xfrm flipV="1">
            <a:off x="396796" y="4888611"/>
            <a:ext cx="2806995" cy="1465307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637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Imagem 66">
            <a:extLst>
              <a:ext uri="{FF2B5EF4-FFF2-40B4-BE49-F238E27FC236}">
                <a16:creationId xmlns:a16="http://schemas.microsoft.com/office/drawing/2014/main" id="{A73DED1C-747F-4CA9-900F-756BC10FA0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69" name="Paralelogramo 68">
            <a:extLst>
              <a:ext uri="{FF2B5EF4-FFF2-40B4-BE49-F238E27FC236}">
                <a16:creationId xmlns:a16="http://schemas.microsoft.com/office/drawing/2014/main" id="{71C5AE2D-1B3F-4072-B8ED-1ABA1F24ED5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1 – Introdução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3C4E6AC-5154-4841-A8C5-B6A9977CD522}"/>
              </a:ext>
            </a:extLst>
          </p:cNvPr>
          <p:cNvSpPr/>
          <p:nvPr/>
        </p:nvSpPr>
        <p:spPr>
          <a:xfrm>
            <a:off x="306191" y="999935"/>
            <a:ext cx="112613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ANEXO VI – Diretrizes para Elaboração do Diagnóstico de Calçadas.</a:t>
            </a:r>
            <a:r>
              <a:rPr lang="pt-B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t-BR" b="1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2B5562D-0BB8-4533-9E6E-EC70F2784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832" y="1771155"/>
            <a:ext cx="6872089" cy="489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55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3B50B6D8-65E1-4F70-8509-28010E4A2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187" y="931321"/>
            <a:ext cx="3050214" cy="54226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D07629B-1455-482A-B5E9-158782317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930" y="716880"/>
            <a:ext cx="5264641" cy="718516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444294F3-72F5-4804-8EF1-8BDA0C86A9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19" name="Paralelogramo 18">
            <a:extLst>
              <a:ext uri="{FF2B5EF4-FFF2-40B4-BE49-F238E27FC236}">
                <a16:creationId xmlns:a16="http://schemas.microsoft.com/office/drawing/2014/main" id="{6FBA43E9-BFAA-4347-A2CA-4ACE42FA5BC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Grupo Perguntas 3 – Regularidade em relação a Norma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6432909-063B-436A-BF11-B5FF8F3979ED}"/>
              </a:ext>
            </a:extLst>
          </p:cNvPr>
          <p:cNvSpPr txBox="1"/>
          <p:nvPr/>
        </p:nvSpPr>
        <p:spPr>
          <a:xfrm>
            <a:off x="8635820" y="980441"/>
            <a:ext cx="2323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i="1" dirty="0">
                <a:solidFill>
                  <a:schemeClr val="accent6">
                    <a:lumMod val="75000"/>
                  </a:schemeClr>
                </a:solidFill>
              </a:rPr>
              <a:t>Pergunta da Diretriz do edital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F3C7E2C-0B94-4EB8-9ED1-489632E1BA63}"/>
              </a:ext>
            </a:extLst>
          </p:cNvPr>
          <p:cNvSpPr/>
          <p:nvPr/>
        </p:nvSpPr>
        <p:spPr>
          <a:xfrm>
            <a:off x="396796" y="1701208"/>
            <a:ext cx="2806995" cy="3224752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ED4FBD7D-3ECA-4813-8462-FA2161C6A1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275" y="1468665"/>
            <a:ext cx="7115874" cy="440889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4C149BF3-B09F-4A1F-9D0A-518E4D89DB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390" y="4340383"/>
            <a:ext cx="2587460" cy="1940595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589EB53D-F916-43F9-8536-929F06DB8747}"/>
              </a:ext>
            </a:extLst>
          </p:cNvPr>
          <p:cNvSpPr txBox="1"/>
          <p:nvPr/>
        </p:nvSpPr>
        <p:spPr>
          <a:xfrm>
            <a:off x="552450" y="4925960"/>
            <a:ext cx="2473866" cy="3847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950" b="1" dirty="0">
                <a:solidFill>
                  <a:srgbClr val="5E56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8.1 O piso tátil está no eixo da faixa livre ?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1F80C600-9B4E-43B5-83CE-67D4D8FB1DE0}"/>
              </a:ext>
            </a:extLst>
          </p:cNvPr>
          <p:cNvSpPr/>
          <p:nvPr/>
        </p:nvSpPr>
        <p:spPr>
          <a:xfrm flipV="1">
            <a:off x="396796" y="5969194"/>
            <a:ext cx="2806995" cy="384723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477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3B50B6D8-65E1-4F70-8509-28010E4A2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187" y="931321"/>
            <a:ext cx="3050213" cy="54226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D07629B-1455-482A-B5E9-158782317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930" y="716880"/>
            <a:ext cx="5264641" cy="718516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444294F3-72F5-4804-8EF1-8BDA0C86A9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19" name="Paralelogramo 18">
            <a:extLst>
              <a:ext uri="{FF2B5EF4-FFF2-40B4-BE49-F238E27FC236}">
                <a16:creationId xmlns:a16="http://schemas.microsoft.com/office/drawing/2014/main" id="{6FBA43E9-BFAA-4347-A2CA-4ACE42FA5BC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Grupo Perguntas 3 – Regularidade em relação a Norma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6432909-063B-436A-BF11-B5FF8F3979ED}"/>
              </a:ext>
            </a:extLst>
          </p:cNvPr>
          <p:cNvSpPr txBox="1"/>
          <p:nvPr/>
        </p:nvSpPr>
        <p:spPr>
          <a:xfrm>
            <a:off x="8635820" y="980441"/>
            <a:ext cx="2323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i="1" dirty="0">
                <a:solidFill>
                  <a:schemeClr val="accent6">
                    <a:lumMod val="75000"/>
                  </a:schemeClr>
                </a:solidFill>
              </a:rPr>
              <a:t>Pergunta da Diretriz do edital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AB3D5698-5183-4A23-8DE9-43D93BC3DD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249" y="1945755"/>
            <a:ext cx="5154353" cy="18607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DA32DF1E-4633-4FC9-8DFA-D1E804D972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527" y="4225378"/>
            <a:ext cx="5286286" cy="2354912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BC12AE2B-C375-408E-912C-0405B4C4F4E8}"/>
              </a:ext>
            </a:extLst>
          </p:cNvPr>
          <p:cNvSpPr txBox="1"/>
          <p:nvPr/>
        </p:nvSpPr>
        <p:spPr>
          <a:xfrm>
            <a:off x="563360" y="1701208"/>
            <a:ext cx="2473866" cy="3847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950" b="1" dirty="0">
                <a:solidFill>
                  <a:srgbClr val="5E56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8.1 O piso tátil está no eixo da faixa livre ?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F3C7E2C-0B94-4EB8-9ED1-489632E1BA63}"/>
              </a:ext>
            </a:extLst>
          </p:cNvPr>
          <p:cNvSpPr/>
          <p:nvPr/>
        </p:nvSpPr>
        <p:spPr>
          <a:xfrm>
            <a:off x="396796" y="1701208"/>
            <a:ext cx="2806995" cy="1010093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559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72DE546D-107D-466F-B5C8-6CE8924FB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321" y="3615037"/>
            <a:ext cx="4706679" cy="324296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B50B6D8-65E1-4F70-8509-28010E4A2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187" y="931322"/>
            <a:ext cx="3050213" cy="5422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D07629B-1455-482A-B5E9-158782317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7930" y="716880"/>
            <a:ext cx="5264641" cy="718516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444294F3-72F5-4804-8EF1-8BDA0C86A9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19" name="Paralelogramo 18">
            <a:extLst>
              <a:ext uri="{FF2B5EF4-FFF2-40B4-BE49-F238E27FC236}">
                <a16:creationId xmlns:a16="http://schemas.microsoft.com/office/drawing/2014/main" id="{6FBA43E9-BFAA-4347-A2CA-4ACE42FA5BC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Grupo Perguntas 3 – Regularidade em relação a Norma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6432909-063B-436A-BF11-B5FF8F3979ED}"/>
              </a:ext>
            </a:extLst>
          </p:cNvPr>
          <p:cNvSpPr txBox="1"/>
          <p:nvPr/>
        </p:nvSpPr>
        <p:spPr>
          <a:xfrm>
            <a:off x="8635820" y="980441"/>
            <a:ext cx="2323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i="1" dirty="0">
                <a:solidFill>
                  <a:schemeClr val="accent6">
                    <a:lumMod val="75000"/>
                  </a:schemeClr>
                </a:solidFill>
              </a:rPr>
              <a:t>Pergunta da Diretriz do edital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F3C7E2C-0B94-4EB8-9ED1-489632E1BA63}"/>
              </a:ext>
            </a:extLst>
          </p:cNvPr>
          <p:cNvSpPr/>
          <p:nvPr/>
        </p:nvSpPr>
        <p:spPr>
          <a:xfrm>
            <a:off x="396795" y="4975436"/>
            <a:ext cx="2806995" cy="1378486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5267DB67-7BDD-46D5-8A20-FAFEE02DAC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0" r="6237"/>
          <a:stretch/>
        </p:blipFill>
        <p:spPr>
          <a:xfrm>
            <a:off x="3463679" y="1535430"/>
            <a:ext cx="5264641" cy="243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2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3B50B6D8-65E1-4F70-8509-28010E4A2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187" y="931322"/>
            <a:ext cx="3050213" cy="5422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D07629B-1455-482A-B5E9-158782317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930" y="716880"/>
            <a:ext cx="5264641" cy="718516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444294F3-72F5-4804-8EF1-8BDA0C86A9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19" name="Paralelogramo 18">
            <a:extLst>
              <a:ext uri="{FF2B5EF4-FFF2-40B4-BE49-F238E27FC236}">
                <a16:creationId xmlns:a16="http://schemas.microsoft.com/office/drawing/2014/main" id="{6FBA43E9-BFAA-4347-A2CA-4ACE42FA5BC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Grupo Perguntas 3 – Regularidade em relação a Norma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6432909-063B-436A-BF11-B5FF8F3979ED}"/>
              </a:ext>
            </a:extLst>
          </p:cNvPr>
          <p:cNvSpPr txBox="1"/>
          <p:nvPr/>
        </p:nvSpPr>
        <p:spPr>
          <a:xfrm>
            <a:off x="8635820" y="980441"/>
            <a:ext cx="2323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i="1" dirty="0">
                <a:solidFill>
                  <a:schemeClr val="accent6">
                    <a:lumMod val="75000"/>
                  </a:schemeClr>
                </a:solidFill>
              </a:rPr>
              <a:t>Pergunta da Diretriz do edital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F3C7E2C-0B94-4EB8-9ED1-489632E1BA63}"/>
              </a:ext>
            </a:extLst>
          </p:cNvPr>
          <p:cNvSpPr/>
          <p:nvPr/>
        </p:nvSpPr>
        <p:spPr>
          <a:xfrm flipV="1">
            <a:off x="396795" y="1711842"/>
            <a:ext cx="2806995" cy="3263594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70280117-5B60-4382-8587-AE5F264DE9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4"/>
          <a:stretch/>
        </p:blipFill>
        <p:spPr>
          <a:xfrm>
            <a:off x="4522188" y="1551966"/>
            <a:ext cx="4658062" cy="5005299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A0928B3C-C6D5-4465-B24B-8E7695C07E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98181" y="3128574"/>
            <a:ext cx="3810000" cy="185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5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3B50B6D8-65E1-4F70-8509-28010E4A2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187" y="931322"/>
            <a:ext cx="3050212" cy="5422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D07629B-1455-482A-B5E9-158782317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930" y="716880"/>
            <a:ext cx="5264641" cy="718516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444294F3-72F5-4804-8EF1-8BDA0C86A9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19" name="Paralelogramo 18">
            <a:extLst>
              <a:ext uri="{FF2B5EF4-FFF2-40B4-BE49-F238E27FC236}">
                <a16:creationId xmlns:a16="http://schemas.microsoft.com/office/drawing/2014/main" id="{6FBA43E9-BFAA-4347-A2CA-4ACE42FA5BC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Grupo Perguntas 3 – Regularidade em relação a Norma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6432909-063B-436A-BF11-B5FF8F3979ED}"/>
              </a:ext>
            </a:extLst>
          </p:cNvPr>
          <p:cNvSpPr txBox="1"/>
          <p:nvPr/>
        </p:nvSpPr>
        <p:spPr>
          <a:xfrm>
            <a:off x="8635820" y="980441"/>
            <a:ext cx="2323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i="1" dirty="0">
                <a:solidFill>
                  <a:schemeClr val="accent6">
                    <a:lumMod val="75000"/>
                  </a:schemeClr>
                </a:solidFill>
              </a:rPr>
              <a:t>Pergunta da Diretriz do edital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F3C7E2C-0B94-4EB8-9ED1-489632E1BA63}"/>
              </a:ext>
            </a:extLst>
          </p:cNvPr>
          <p:cNvSpPr/>
          <p:nvPr/>
        </p:nvSpPr>
        <p:spPr>
          <a:xfrm flipV="1">
            <a:off x="396795" y="1711842"/>
            <a:ext cx="2806995" cy="1275907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DED07A2-3CD8-4137-8F42-16F365070D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880" y="2009553"/>
            <a:ext cx="3042158" cy="405621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7F2E8DBA-1888-49D0-9000-8433DCA18890}"/>
              </a:ext>
            </a:extLst>
          </p:cNvPr>
          <p:cNvSpPr/>
          <p:nvPr/>
        </p:nvSpPr>
        <p:spPr>
          <a:xfrm flipV="1">
            <a:off x="396794" y="4518837"/>
            <a:ext cx="2806995" cy="1835083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610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3B50B6D8-65E1-4F70-8509-28010E4A2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187" y="931322"/>
            <a:ext cx="3050212" cy="5422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D07629B-1455-482A-B5E9-158782317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930" y="716880"/>
            <a:ext cx="5264641" cy="718516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444294F3-72F5-4804-8EF1-8BDA0C86A9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19" name="Paralelogramo 18">
            <a:extLst>
              <a:ext uri="{FF2B5EF4-FFF2-40B4-BE49-F238E27FC236}">
                <a16:creationId xmlns:a16="http://schemas.microsoft.com/office/drawing/2014/main" id="{6FBA43E9-BFAA-4347-A2CA-4ACE42FA5BC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Grupo Perguntas 3 – Regularidade em relação a Norma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6432909-063B-436A-BF11-B5FF8F3979ED}"/>
              </a:ext>
            </a:extLst>
          </p:cNvPr>
          <p:cNvSpPr txBox="1"/>
          <p:nvPr/>
        </p:nvSpPr>
        <p:spPr>
          <a:xfrm>
            <a:off x="8635820" y="980441"/>
            <a:ext cx="2323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i="1" dirty="0">
                <a:solidFill>
                  <a:schemeClr val="accent6">
                    <a:lumMod val="75000"/>
                  </a:schemeClr>
                </a:solidFill>
              </a:rPr>
              <a:t>Pergunta da Diretriz do edital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F3C7E2C-0B94-4EB8-9ED1-489632E1BA63}"/>
              </a:ext>
            </a:extLst>
          </p:cNvPr>
          <p:cNvSpPr/>
          <p:nvPr/>
        </p:nvSpPr>
        <p:spPr>
          <a:xfrm flipV="1">
            <a:off x="396795" y="1711841"/>
            <a:ext cx="2806995" cy="2658139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7F2E8DBA-1888-49D0-9000-8433DCA18890}"/>
              </a:ext>
            </a:extLst>
          </p:cNvPr>
          <p:cNvSpPr/>
          <p:nvPr/>
        </p:nvSpPr>
        <p:spPr>
          <a:xfrm flipV="1">
            <a:off x="396794" y="5656520"/>
            <a:ext cx="2806995" cy="697399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18167230-B6CB-48DD-97F0-24A1262263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478" y="1933716"/>
            <a:ext cx="5395616" cy="404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3B50B6D8-65E1-4F70-8509-28010E4A2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187" y="931322"/>
            <a:ext cx="3050212" cy="54225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D07629B-1455-482A-B5E9-158782317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930" y="716880"/>
            <a:ext cx="5264641" cy="718516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444294F3-72F5-4804-8EF1-8BDA0C86A9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19" name="Paralelogramo 18">
            <a:extLst>
              <a:ext uri="{FF2B5EF4-FFF2-40B4-BE49-F238E27FC236}">
                <a16:creationId xmlns:a16="http://schemas.microsoft.com/office/drawing/2014/main" id="{6FBA43E9-BFAA-4347-A2CA-4ACE42FA5BC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Grupo Perguntas 3 – Regularidade em relação a Norma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6432909-063B-436A-BF11-B5FF8F3979ED}"/>
              </a:ext>
            </a:extLst>
          </p:cNvPr>
          <p:cNvSpPr txBox="1"/>
          <p:nvPr/>
        </p:nvSpPr>
        <p:spPr>
          <a:xfrm>
            <a:off x="8635820" y="980441"/>
            <a:ext cx="2323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i="1" dirty="0">
                <a:solidFill>
                  <a:schemeClr val="accent6">
                    <a:lumMod val="75000"/>
                  </a:schemeClr>
                </a:solidFill>
              </a:rPr>
              <a:t>Pergunta da Diretriz do edital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F3C7E2C-0B94-4EB8-9ED1-489632E1BA63}"/>
              </a:ext>
            </a:extLst>
          </p:cNvPr>
          <p:cNvSpPr/>
          <p:nvPr/>
        </p:nvSpPr>
        <p:spPr>
          <a:xfrm flipV="1">
            <a:off x="396795" y="2945217"/>
            <a:ext cx="2806995" cy="2711300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EC5C7F5-EEDA-4B86-A22C-C4E751407830}"/>
              </a:ext>
            </a:extLst>
          </p:cNvPr>
          <p:cNvSpPr txBox="1"/>
          <p:nvPr/>
        </p:nvSpPr>
        <p:spPr>
          <a:xfrm>
            <a:off x="603798" y="2704276"/>
            <a:ext cx="2392986" cy="21544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8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Tire fotografias Complementares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7F2E8DBA-1888-49D0-9000-8433DCA18890}"/>
              </a:ext>
            </a:extLst>
          </p:cNvPr>
          <p:cNvSpPr/>
          <p:nvPr/>
        </p:nvSpPr>
        <p:spPr>
          <a:xfrm flipV="1">
            <a:off x="396794" y="5656520"/>
            <a:ext cx="2806995" cy="697399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D29937E-D064-43A9-942A-07F1E3600D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258" y="1901486"/>
            <a:ext cx="2861036" cy="3814714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36715A9F-A598-492E-B27E-C110B19991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2400" y="1882866"/>
            <a:ext cx="2868857" cy="385195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7806639-A703-4FD2-860E-8C6B4B8AEF1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6850"/>
          <a:stretch/>
        </p:blipFill>
        <p:spPr>
          <a:xfrm>
            <a:off x="9595364" y="2426193"/>
            <a:ext cx="2402587" cy="296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4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3B50B6D8-65E1-4F70-8509-28010E4A2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187" y="931322"/>
            <a:ext cx="3050212" cy="54225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D07629B-1455-482A-B5E9-158782317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930" y="716880"/>
            <a:ext cx="5264641" cy="718516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444294F3-72F5-4804-8EF1-8BDA0C86A9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19" name="Paralelogramo 18">
            <a:extLst>
              <a:ext uri="{FF2B5EF4-FFF2-40B4-BE49-F238E27FC236}">
                <a16:creationId xmlns:a16="http://schemas.microsoft.com/office/drawing/2014/main" id="{6FBA43E9-BFAA-4347-A2CA-4ACE42FA5BC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Grupo Perguntas 3 – Regularidade em relação a Norma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6432909-063B-436A-BF11-B5FF8F3979ED}"/>
              </a:ext>
            </a:extLst>
          </p:cNvPr>
          <p:cNvSpPr txBox="1"/>
          <p:nvPr/>
        </p:nvSpPr>
        <p:spPr>
          <a:xfrm>
            <a:off x="8635820" y="980441"/>
            <a:ext cx="2323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i="1" dirty="0">
                <a:solidFill>
                  <a:schemeClr val="accent6">
                    <a:lumMod val="75000"/>
                  </a:schemeClr>
                </a:solidFill>
              </a:rPr>
              <a:t>Pergunta da Diretriz do edital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F3C7E2C-0B94-4EB8-9ED1-489632E1BA63}"/>
              </a:ext>
            </a:extLst>
          </p:cNvPr>
          <p:cNvSpPr/>
          <p:nvPr/>
        </p:nvSpPr>
        <p:spPr>
          <a:xfrm>
            <a:off x="396795" y="1669490"/>
            <a:ext cx="2806995" cy="1201301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EC5C7F5-EEDA-4B86-A22C-C4E751407830}"/>
              </a:ext>
            </a:extLst>
          </p:cNvPr>
          <p:cNvSpPr txBox="1"/>
          <p:nvPr/>
        </p:nvSpPr>
        <p:spPr>
          <a:xfrm>
            <a:off x="603798" y="4973066"/>
            <a:ext cx="2392986" cy="21544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8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Tire fotografias 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7F2E8DBA-1888-49D0-9000-8433DCA18890}"/>
              </a:ext>
            </a:extLst>
          </p:cNvPr>
          <p:cNvSpPr/>
          <p:nvPr/>
        </p:nvSpPr>
        <p:spPr>
          <a:xfrm flipV="1">
            <a:off x="396794" y="5429451"/>
            <a:ext cx="2806995" cy="924468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5387018B-FC64-4081-A454-BDEEF19EC3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967" y="1535430"/>
            <a:ext cx="4155711" cy="1569539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B5E74D5-8FF8-423F-A575-77634343A4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1234" y="3525024"/>
            <a:ext cx="2323972" cy="312896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B03DFE1-C13D-448E-B740-B855904507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9967" y="3509163"/>
            <a:ext cx="3419475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05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3B50B6D8-65E1-4F70-8509-28010E4A2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187" y="931322"/>
            <a:ext cx="3050211" cy="54225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D07629B-1455-482A-B5E9-158782317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930" y="716880"/>
            <a:ext cx="5264641" cy="718516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444294F3-72F5-4804-8EF1-8BDA0C86A9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19" name="Paralelogramo 18">
            <a:extLst>
              <a:ext uri="{FF2B5EF4-FFF2-40B4-BE49-F238E27FC236}">
                <a16:creationId xmlns:a16="http://schemas.microsoft.com/office/drawing/2014/main" id="{6FBA43E9-BFAA-4347-A2CA-4ACE42FA5BC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Grupo Perguntas 3 – Regularidade em relação a Norma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6432909-063B-436A-BF11-B5FF8F3979ED}"/>
              </a:ext>
            </a:extLst>
          </p:cNvPr>
          <p:cNvSpPr txBox="1"/>
          <p:nvPr/>
        </p:nvSpPr>
        <p:spPr>
          <a:xfrm>
            <a:off x="8635820" y="980441"/>
            <a:ext cx="2323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i="1" dirty="0">
                <a:solidFill>
                  <a:schemeClr val="accent6">
                    <a:lumMod val="75000"/>
                  </a:schemeClr>
                </a:solidFill>
              </a:rPr>
              <a:t>Pergunta da Diretriz do edital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F3C7E2C-0B94-4EB8-9ED1-489632E1BA63}"/>
              </a:ext>
            </a:extLst>
          </p:cNvPr>
          <p:cNvSpPr/>
          <p:nvPr/>
        </p:nvSpPr>
        <p:spPr>
          <a:xfrm>
            <a:off x="396795" y="4167963"/>
            <a:ext cx="2806995" cy="2185958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EC5C7F5-EEDA-4B86-A22C-C4E751407830}"/>
              </a:ext>
            </a:extLst>
          </p:cNvPr>
          <p:cNvSpPr txBox="1"/>
          <p:nvPr/>
        </p:nvSpPr>
        <p:spPr>
          <a:xfrm>
            <a:off x="603799" y="3700768"/>
            <a:ext cx="2392986" cy="21544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8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Tire fotografias 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E45B79C0-D3CC-40BF-91FF-7009902441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778" y="2270139"/>
            <a:ext cx="4369285" cy="4192262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3EE05FA1-E33C-4739-A61C-BF2A9273A5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686" y="2109531"/>
            <a:ext cx="2115978" cy="435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8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E93A2D3-74FC-4F25-8A99-4DDA33F0E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930" y="716880"/>
            <a:ext cx="5263070" cy="8601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B50B6D8-65E1-4F70-8509-28010E4A2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187" y="931322"/>
            <a:ext cx="3050211" cy="54225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444294F3-72F5-4804-8EF1-8BDA0C86A9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19" name="Paralelogramo 18">
            <a:extLst>
              <a:ext uri="{FF2B5EF4-FFF2-40B4-BE49-F238E27FC236}">
                <a16:creationId xmlns:a16="http://schemas.microsoft.com/office/drawing/2014/main" id="{6FBA43E9-BFAA-4347-A2CA-4ACE42FA5BC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Grupo Perguntas 4 – Padronização PBH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6432909-063B-436A-BF11-B5FF8F3979ED}"/>
              </a:ext>
            </a:extLst>
          </p:cNvPr>
          <p:cNvSpPr txBox="1"/>
          <p:nvPr/>
        </p:nvSpPr>
        <p:spPr>
          <a:xfrm>
            <a:off x="7139031" y="441314"/>
            <a:ext cx="2323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i="1" dirty="0">
                <a:solidFill>
                  <a:schemeClr val="accent6">
                    <a:lumMod val="75000"/>
                  </a:schemeClr>
                </a:solidFill>
              </a:rPr>
              <a:t>Pergunta da Diretriz do edital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F3C7E2C-0B94-4EB8-9ED1-489632E1BA63}"/>
              </a:ext>
            </a:extLst>
          </p:cNvPr>
          <p:cNvSpPr/>
          <p:nvPr/>
        </p:nvSpPr>
        <p:spPr>
          <a:xfrm>
            <a:off x="396795" y="1657350"/>
            <a:ext cx="2806995" cy="2390775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BB7C591B-FC3C-4999-B4C5-23EAE333BD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241" y="4075244"/>
            <a:ext cx="5930829" cy="2341442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6719E527-7A15-4182-9D59-38F52EBE95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76790" y="3132946"/>
            <a:ext cx="4538333" cy="2206134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38AB154E-243A-4BD2-AAEC-29FD1AAAA9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168" y="1438652"/>
            <a:ext cx="2908975" cy="1414085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427E8DD3-6CAC-493A-8880-F62A790AEA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006" y="3034281"/>
            <a:ext cx="5938229" cy="57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9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Imagem 66">
            <a:extLst>
              <a:ext uri="{FF2B5EF4-FFF2-40B4-BE49-F238E27FC236}">
                <a16:creationId xmlns:a16="http://schemas.microsoft.com/office/drawing/2014/main" id="{A73DED1C-747F-4CA9-900F-756BC10FA0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69" name="Paralelogramo 68">
            <a:extLst>
              <a:ext uri="{FF2B5EF4-FFF2-40B4-BE49-F238E27FC236}">
                <a16:creationId xmlns:a16="http://schemas.microsoft.com/office/drawing/2014/main" id="{71C5AE2D-1B3F-4072-B8ED-1ABA1F24ED5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2 – Desenvolvimento dos Trabalhos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1F98A03-00AA-4213-867F-6D0B7E668EDA}"/>
              </a:ext>
            </a:extLst>
          </p:cNvPr>
          <p:cNvSpPr/>
          <p:nvPr/>
        </p:nvSpPr>
        <p:spPr>
          <a:xfrm>
            <a:off x="682882" y="1185416"/>
            <a:ext cx="100203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Desenvolvimento do trabalho do diagnóstico foi segmentado em 2 etapas.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AEB99AD-F942-4504-A43B-BF7F92B923A9}"/>
              </a:ext>
            </a:extLst>
          </p:cNvPr>
          <p:cNvSpPr/>
          <p:nvPr/>
        </p:nvSpPr>
        <p:spPr>
          <a:xfrm>
            <a:off x="682882" y="1887039"/>
            <a:ext cx="10020300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000" b="1" dirty="0"/>
              <a:t>Elaboração do Questionário de avaliação das testadas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000" b="1" dirty="0"/>
              <a:t>Desenvolvimento de um Sistema de Diagnostico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000" b="1" dirty="0"/>
              <a:t>Treinamento da Equipe de Campo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000" b="1" dirty="0"/>
              <a:t>Levantamento de Campo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000" b="1" dirty="0"/>
              <a:t>Tabulação dos Dados</a:t>
            </a:r>
          </a:p>
        </p:txBody>
      </p:sp>
    </p:spTree>
    <p:extLst>
      <p:ext uri="{BB962C8B-B14F-4D97-AF65-F5344CB8AC3E}">
        <p14:creationId xmlns:p14="http://schemas.microsoft.com/office/powerpoint/2010/main" val="245310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3B50B6D8-65E1-4F70-8509-28010E4A2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187" y="931323"/>
            <a:ext cx="3050211" cy="54225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444294F3-72F5-4804-8EF1-8BDA0C86A9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19" name="Paralelogramo 18">
            <a:extLst>
              <a:ext uri="{FF2B5EF4-FFF2-40B4-BE49-F238E27FC236}">
                <a16:creationId xmlns:a16="http://schemas.microsoft.com/office/drawing/2014/main" id="{6FBA43E9-BFAA-4347-A2CA-4ACE42FA5BC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Grupo Perguntas 5 - Gerais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6432909-063B-436A-BF11-B5FF8F3979ED}"/>
              </a:ext>
            </a:extLst>
          </p:cNvPr>
          <p:cNvSpPr txBox="1"/>
          <p:nvPr/>
        </p:nvSpPr>
        <p:spPr>
          <a:xfrm>
            <a:off x="7139031" y="441314"/>
            <a:ext cx="2323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i="1" dirty="0">
                <a:solidFill>
                  <a:schemeClr val="accent6">
                    <a:lumMod val="75000"/>
                  </a:schemeClr>
                </a:solidFill>
              </a:rPr>
              <a:t>Pergunta da Diretriz do edital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F3C7E2C-0B94-4EB8-9ED1-489632E1BA63}"/>
              </a:ext>
            </a:extLst>
          </p:cNvPr>
          <p:cNvSpPr/>
          <p:nvPr/>
        </p:nvSpPr>
        <p:spPr>
          <a:xfrm>
            <a:off x="396795" y="3514724"/>
            <a:ext cx="2806995" cy="2839195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0D3BC03-D5E1-4725-B9C3-9F47D4431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8810" y="732986"/>
            <a:ext cx="3062002" cy="8601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2B115C70-2DD4-449B-BFEE-2E34D52009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25" y="2652712"/>
            <a:ext cx="5637658" cy="296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8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3B50B6D8-65E1-4F70-8509-28010E4A2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187" y="931323"/>
            <a:ext cx="3050210" cy="54225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444294F3-72F5-4804-8EF1-8BDA0C86A9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19" name="Paralelogramo 18">
            <a:extLst>
              <a:ext uri="{FF2B5EF4-FFF2-40B4-BE49-F238E27FC236}">
                <a16:creationId xmlns:a16="http://schemas.microsoft.com/office/drawing/2014/main" id="{6FBA43E9-BFAA-4347-A2CA-4ACE42FA5BC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Grupo Perguntas 5 - Gerais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6432909-063B-436A-BF11-B5FF8F3979ED}"/>
              </a:ext>
            </a:extLst>
          </p:cNvPr>
          <p:cNvSpPr txBox="1"/>
          <p:nvPr/>
        </p:nvSpPr>
        <p:spPr>
          <a:xfrm>
            <a:off x="7139031" y="441314"/>
            <a:ext cx="2323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i="1" dirty="0">
                <a:solidFill>
                  <a:schemeClr val="accent6">
                    <a:lumMod val="75000"/>
                  </a:schemeClr>
                </a:solidFill>
              </a:rPr>
              <a:t>Pergunta da Diretriz do edital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F3C7E2C-0B94-4EB8-9ED1-489632E1BA63}"/>
              </a:ext>
            </a:extLst>
          </p:cNvPr>
          <p:cNvSpPr/>
          <p:nvPr/>
        </p:nvSpPr>
        <p:spPr>
          <a:xfrm>
            <a:off x="396795" y="1676400"/>
            <a:ext cx="2806995" cy="1819275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EC5C7F5-EEDA-4B86-A22C-C4E751407830}"/>
              </a:ext>
            </a:extLst>
          </p:cNvPr>
          <p:cNvSpPr txBox="1"/>
          <p:nvPr/>
        </p:nvSpPr>
        <p:spPr>
          <a:xfrm>
            <a:off x="603798" y="5674359"/>
            <a:ext cx="2392986" cy="21544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8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Tire fotografias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0D3BC03-D5E1-4725-B9C3-9F47D4431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8810" y="732986"/>
            <a:ext cx="3062002" cy="8601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B8622858-F69E-4631-9988-607613530C0F}"/>
              </a:ext>
            </a:extLst>
          </p:cNvPr>
          <p:cNvSpPr/>
          <p:nvPr/>
        </p:nvSpPr>
        <p:spPr>
          <a:xfrm flipV="1">
            <a:off x="396794" y="6010274"/>
            <a:ext cx="2806995" cy="343645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247A79B-0054-42CA-9DE2-FAB8B6F237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879" y="2079977"/>
            <a:ext cx="4207485" cy="204530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90762896-69C0-4CD2-B192-29F7FA3CC4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824" y="4349386"/>
            <a:ext cx="4740891" cy="230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4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3B50B6D8-65E1-4F70-8509-28010E4A2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187" y="931324"/>
            <a:ext cx="3050210" cy="54225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444294F3-72F5-4804-8EF1-8BDA0C86A9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19" name="Paralelogramo 18">
            <a:extLst>
              <a:ext uri="{FF2B5EF4-FFF2-40B4-BE49-F238E27FC236}">
                <a16:creationId xmlns:a16="http://schemas.microsoft.com/office/drawing/2014/main" id="{6FBA43E9-BFAA-4347-A2CA-4ACE42FA5BC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Grupo Perguntas 5 - Gerais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6432909-063B-436A-BF11-B5FF8F3979ED}"/>
              </a:ext>
            </a:extLst>
          </p:cNvPr>
          <p:cNvSpPr txBox="1"/>
          <p:nvPr/>
        </p:nvSpPr>
        <p:spPr>
          <a:xfrm>
            <a:off x="7139031" y="441314"/>
            <a:ext cx="2323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i="1" dirty="0">
                <a:solidFill>
                  <a:schemeClr val="accent6">
                    <a:lumMod val="75000"/>
                  </a:schemeClr>
                </a:solidFill>
              </a:rPr>
              <a:t>Pergunta da Diretriz do edital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F3C7E2C-0B94-4EB8-9ED1-489632E1BA63}"/>
              </a:ext>
            </a:extLst>
          </p:cNvPr>
          <p:cNvSpPr/>
          <p:nvPr/>
        </p:nvSpPr>
        <p:spPr>
          <a:xfrm>
            <a:off x="396793" y="3625342"/>
            <a:ext cx="2806995" cy="2384932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0D3BC03-D5E1-4725-B9C3-9F47D4431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8810" y="732986"/>
            <a:ext cx="3062002" cy="8601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B8622858-F69E-4631-9988-607613530C0F}"/>
              </a:ext>
            </a:extLst>
          </p:cNvPr>
          <p:cNvSpPr/>
          <p:nvPr/>
        </p:nvSpPr>
        <p:spPr>
          <a:xfrm flipV="1">
            <a:off x="396794" y="6010274"/>
            <a:ext cx="2806995" cy="343645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62E8339E-023F-41A5-8B67-48449AEEB8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74153" y="3391559"/>
            <a:ext cx="4623320" cy="1925066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C1A27CB3-4949-4008-BDFD-0D9C74BED5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52819" y="3230370"/>
            <a:ext cx="4623319" cy="2247447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FB11A0A0-E888-424C-9C66-D6518871CDD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1" r="18548"/>
          <a:stretch/>
        </p:blipFill>
        <p:spPr>
          <a:xfrm>
            <a:off x="4319196" y="2042432"/>
            <a:ext cx="2171700" cy="462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8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3B50B6D8-65E1-4F70-8509-28010E4A2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187" y="931324"/>
            <a:ext cx="3050210" cy="54225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444294F3-72F5-4804-8EF1-8BDA0C86A9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19" name="Paralelogramo 18">
            <a:extLst>
              <a:ext uri="{FF2B5EF4-FFF2-40B4-BE49-F238E27FC236}">
                <a16:creationId xmlns:a16="http://schemas.microsoft.com/office/drawing/2014/main" id="{6FBA43E9-BFAA-4347-A2CA-4ACE42FA5BC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Grupo Perguntas 5 - Gerais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6432909-063B-436A-BF11-B5FF8F3979ED}"/>
              </a:ext>
            </a:extLst>
          </p:cNvPr>
          <p:cNvSpPr txBox="1"/>
          <p:nvPr/>
        </p:nvSpPr>
        <p:spPr>
          <a:xfrm>
            <a:off x="7139031" y="441314"/>
            <a:ext cx="2323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i="1" dirty="0">
                <a:solidFill>
                  <a:schemeClr val="accent6">
                    <a:lumMod val="75000"/>
                  </a:schemeClr>
                </a:solidFill>
              </a:rPr>
              <a:t>Pergunta da Diretriz do edital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F3C7E2C-0B94-4EB8-9ED1-489632E1BA63}"/>
              </a:ext>
            </a:extLst>
          </p:cNvPr>
          <p:cNvSpPr/>
          <p:nvPr/>
        </p:nvSpPr>
        <p:spPr>
          <a:xfrm flipV="1">
            <a:off x="396793" y="1733550"/>
            <a:ext cx="2806995" cy="1891792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0D3BC03-D5E1-4725-B9C3-9F47D4431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8810" y="732986"/>
            <a:ext cx="3062002" cy="8601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B8622858-F69E-4631-9988-607613530C0F}"/>
              </a:ext>
            </a:extLst>
          </p:cNvPr>
          <p:cNvSpPr/>
          <p:nvPr/>
        </p:nvSpPr>
        <p:spPr>
          <a:xfrm flipV="1">
            <a:off x="396794" y="5857875"/>
            <a:ext cx="2806995" cy="496044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C773DB8E-8EE6-4831-9F3E-23E423C721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921" y="1806575"/>
            <a:ext cx="3500454" cy="262534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6D1B8A77-D801-4E40-AA85-685C98988A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824" y="3916432"/>
            <a:ext cx="3918176" cy="261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9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3B50B6D8-65E1-4F70-8509-28010E4A2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187" y="931324"/>
            <a:ext cx="3050209" cy="54225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444294F3-72F5-4804-8EF1-8BDA0C86A9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19" name="Paralelogramo 18">
            <a:extLst>
              <a:ext uri="{FF2B5EF4-FFF2-40B4-BE49-F238E27FC236}">
                <a16:creationId xmlns:a16="http://schemas.microsoft.com/office/drawing/2014/main" id="{6FBA43E9-BFAA-4347-A2CA-4ACE42FA5BC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Grupo Perguntas 5 - Gerais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6432909-063B-436A-BF11-B5FF8F3979ED}"/>
              </a:ext>
            </a:extLst>
          </p:cNvPr>
          <p:cNvSpPr txBox="1"/>
          <p:nvPr/>
        </p:nvSpPr>
        <p:spPr>
          <a:xfrm>
            <a:off x="7139031" y="441314"/>
            <a:ext cx="2323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i="1" dirty="0">
                <a:solidFill>
                  <a:schemeClr val="accent6">
                    <a:lumMod val="75000"/>
                  </a:schemeClr>
                </a:solidFill>
              </a:rPr>
              <a:t>Pergunta da Diretriz do edital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F3C7E2C-0B94-4EB8-9ED1-489632E1BA63}"/>
              </a:ext>
            </a:extLst>
          </p:cNvPr>
          <p:cNvSpPr/>
          <p:nvPr/>
        </p:nvSpPr>
        <p:spPr>
          <a:xfrm flipV="1">
            <a:off x="396793" y="4431913"/>
            <a:ext cx="2806995" cy="1922005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0D3BC03-D5E1-4725-B9C3-9F47D4431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8810" y="732986"/>
            <a:ext cx="3062002" cy="86011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EAAE2146-301C-492A-B731-FB011F5FC3B6}"/>
              </a:ext>
            </a:extLst>
          </p:cNvPr>
          <p:cNvCxnSpPr>
            <a:cxnSpLocks/>
          </p:cNvCxnSpPr>
          <p:nvPr/>
        </p:nvCxnSpPr>
        <p:spPr>
          <a:xfrm flipV="1">
            <a:off x="2794965" y="3763707"/>
            <a:ext cx="1114426" cy="32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E17E114-5557-4841-86C9-8AEA72CC230C}"/>
              </a:ext>
            </a:extLst>
          </p:cNvPr>
          <p:cNvSpPr txBox="1"/>
          <p:nvPr/>
        </p:nvSpPr>
        <p:spPr>
          <a:xfrm>
            <a:off x="3985591" y="3628163"/>
            <a:ext cx="30111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Deixe algum comentário e observações</a:t>
            </a:r>
          </a:p>
        </p:txBody>
      </p:sp>
    </p:spTree>
    <p:extLst>
      <p:ext uri="{BB962C8B-B14F-4D97-AF65-F5344CB8AC3E}">
        <p14:creationId xmlns:p14="http://schemas.microsoft.com/office/powerpoint/2010/main" val="54463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444294F3-72F5-4804-8EF1-8BDA0C86A9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19" name="Paralelogramo 18">
            <a:extLst>
              <a:ext uri="{FF2B5EF4-FFF2-40B4-BE49-F238E27FC236}">
                <a16:creationId xmlns:a16="http://schemas.microsoft.com/office/drawing/2014/main" id="{6FBA43E9-BFAA-4347-A2CA-4ACE42FA5BC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Grupo Perguntas 5 - Gerais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6432909-063B-436A-BF11-B5FF8F3979ED}"/>
              </a:ext>
            </a:extLst>
          </p:cNvPr>
          <p:cNvSpPr txBox="1"/>
          <p:nvPr/>
        </p:nvSpPr>
        <p:spPr>
          <a:xfrm>
            <a:off x="7139031" y="441314"/>
            <a:ext cx="2323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i="1" dirty="0">
                <a:solidFill>
                  <a:schemeClr val="accent6">
                    <a:lumMod val="75000"/>
                  </a:schemeClr>
                </a:solidFill>
              </a:rPr>
              <a:t>Pergunta da Diretriz do edital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0D3BC03-D5E1-4725-B9C3-9F47D4431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8810" y="732986"/>
            <a:ext cx="3062002" cy="8601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A49BD6C-242A-4675-A82D-A50C6237FA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948" y="1045624"/>
            <a:ext cx="3050209" cy="542259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ED554054-FBE4-4F49-9B48-4F6999A4E103}"/>
              </a:ext>
            </a:extLst>
          </p:cNvPr>
          <p:cNvCxnSpPr/>
          <p:nvPr/>
        </p:nvCxnSpPr>
        <p:spPr>
          <a:xfrm flipV="1">
            <a:off x="3499815" y="3910742"/>
            <a:ext cx="1114425" cy="257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5F0A746-8B94-4C83-BD54-F9B43588C7DA}"/>
              </a:ext>
            </a:extLst>
          </p:cNvPr>
          <p:cNvSpPr txBox="1"/>
          <p:nvPr/>
        </p:nvSpPr>
        <p:spPr>
          <a:xfrm>
            <a:off x="4638674" y="3702993"/>
            <a:ext cx="29390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Fotos Complementares da Testada</a:t>
            </a:r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2EE3886D-27A8-41AB-BD6D-B0BBAC1197FB}"/>
              </a:ext>
            </a:extLst>
          </p:cNvPr>
          <p:cNvCxnSpPr/>
          <p:nvPr/>
        </p:nvCxnSpPr>
        <p:spPr>
          <a:xfrm flipV="1">
            <a:off x="3499815" y="5766209"/>
            <a:ext cx="1114425" cy="257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413FE2E-6DF1-4208-8A00-33DCDDAE4C4A}"/>
              </a:ext>
            </a:extLst>
          </p:cNvPr>
          <p:cNvSpPr txBox="1"/>
          <p:nvPr/>
        </p:nvSpPr>
        <p:spPr>
          <a:xfrm>
            <a:off x="4638674" y="5639251"/>
            <a:ext cx="29390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Clicar em concluir registro</a:t>
            </a:r>
          </a:p>
        </p:txBody>
      </p:sp>
    </p:spTree>
    <p:extLst>
      <p:ext uri="{BB962C8B-B14F-4D97-AF65-F5344CB8AC3E}">
        <p14:creationId xmlns:p14="http://schemas.microsoft.com/office/powerpoint/2010/main" val="125093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444294F3-72F5-4804-8EF1-8BDA0C86A9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19" name="Paralelogramo 18">
            <a:extLst>
              <a:ext uri="{FF2B5EF4-FFF2-40B4-BE49-F238E27FC236}">
                <a16:creationId xmlns:a16="http://schemas.microsoft.com/office/drawing/2014/main" id="{6FBA43E9-BFAA-4347-A2CA-4ACE42FA5BC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Exportar Banco de Dados e Fotos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A49BD6C-242A-4675-A82D-A50C6237F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2800" y="1163041"/>
            <a:ext cx="3050208" cy="54225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9736542-D4F0-46DF-8E7C-FBAA9C4B4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102" y="1163041"/>
            <a:ext cx="3050208" cy="54225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76872276-1D28-4FDB-A4EB-4CBF54FADEAE}"/>
              </a:ext>
            </a:extLst>
          </p:cNvPr>
          <p:cNvSpPr/>
          <p:nvPr/>
        </p:nvSpPr>
        <p:spPr>
          <a:xfrm>
            <a:off x="191677" y="1428750"/>
            <a:ext cx="427448" cy="361950"/>
          </a:xfrm>
          <a:prstGeom prst="ellipse">
            <a:avLst/>
          </a:prstGeom>
          <a:solidFill>
            <a:srgbClr val="FFFF00">
              <a:alpha val="46000"/>
            </a:srgbClr>
          </a:solidFill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5" name="Conector: Angulado 4">
            <a:extLst>
              <a:ext uri="{FF2B5EF4-FFF2-40B4-BE49-F238E27FC236}">
                <a16:creationId xmlns:a16="http://schemas.microsoft.com/office/drawing/2014/main" id="{F2F22B5B-B7A6-41D1-A926-5301F8C8CE31}"/>
              </a:ext>
            </a:extLst>
          </p:cNvPr>
          <p:cNvCxnSpPr>
            <a:cxnSpLocks/>
            <a:stCxn id="2" idx="6"/>
            <a:endCxn id="8" idx="1"/>
          </p:cNvCxnSpPr>
          <p:nvPr/>
        </p:nvCxnSpPr>
        <p:spPr>
          <a:xfrm>
            <a:off x="619125" y="1609725"/>
            <a:ext cx="3013675" cy="2264613"/>
          </a:xfrm>
          <a:prstGeom prst="bentConnector3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5">
            <a:extLst>
              <a:ext uri="{FF2B5EF4-FFF2-40B4-BE49-F238E27FC236}">
                <a16:creationId xmlns:a16="http://schemas.microsoft.com/office/drawing/2014/main" id="{33A93EBF-ED32-4207-8D6B-B3EBFF6D3F29}"/>
              </a:ext>
            </a:extLst>
          </p:cNvPr>
          <p:cNvSpPr/>
          <p:nvPr/>
        </p:nvSpPr>
        <p:spPr>
          <a:xfrm>
            <a:off x="3631623" y="1990725"/>
            <a:ext cx="2378652" cy="466725"/>
          </a:xfrm>
          <a:prstGeom prst="rect">
            <a:avLst/>
          </a:prstGeom>
          <a:solidFill>
            <a:srgbClr val="FFFF00">
              <a:alpha val="46000"/>
            </a:srgbClr>
          </a:solidFill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025D6BF2-4BAA-48FF-8808-D1CF132A08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3483"/>
          <a:stretch/>
        </p:blipFill>
        <p:spPr>
          <a:xfrm>
            <a:off x="7839075" y="1162545"/>
            <a:ext cx="2551367" cy="165635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3" name="Conector: Angulado 22">
            <a:extLst>
              <a:ext uri="{FF2B5EF4-FFF2-40B4-BE49-F238E27FC236}">
                <a16:creationId xmlns:a16="http://schemas.microsoft.com/office/drawing/2014/main" id="{A123C4BE-7A21-450D-88AF-C941F0A35383}"/>
              </a:ext>
            </a:extLst>
          </p:cNvPr>
          <p:cNvCxnSpPr>
            <a:cxnSpLocks/>
          </p:cNvCxnSpPr>
          <p:nvPr/>
        </p:nvCxnSpPr>
        <p:spPr>
          <a:xfrm flipV="1">
            <a:off x="6010275" y="2162175"/>
            <a:ext cx="1828800" cy="94753"/>
          </a:xfrm>
          <a:prstGeom prst="bent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m 24">
            <a:extLst>
              <a:ext uri="{FF2B5EF4-FFF2-40B4-BE49-F238E27FC236}">
                <a16:creationId xmlns:a16="http://schemas.microsoft.com/office/drawing/2014/main" id="{4593EC63-261F-4185-9D05-E2EE4E0552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1" b="27657"/>
          <a:stretch/>
        </p:blipFill>
        <p:spPr>
          <a:xfrm>
            <a:off x="7927289" y="3583078"/>
            <a:ext cx="2374937" cy="307090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7" name="Conector: Angulado 26">
            <a:extLst>
              <a:ext uri="{FF2B5EF4-FFF2-40B4-BE49-F238E27FC236}">
                <a16:creationId xmlns:a16="http://schemas.microsoft.com/office/drawing/2014/main" id="{738A1E0C-93C7-481D-ACD4-0A2B283BA71C}"/>
              </a:ext>
            </a:extLst>
          </p:cNvPr>
          <p:cNvCxnSpPr>
            <a:cxnSpLocks/>
            <a:stCxn id="20" idx="2"/>
            <a:endCxn id="25" idx="0"/>
          </p:cNvCxnSpPr>
          <p:nvPr/>
        </p:nvCxnSpPr>
        <p:spPr>
          <a:xfrm rot="5400000">
            <a:off x="8732672" y="3200991"/>
            <a:ext cx="764174" cy="1"/>
          </a:xfrm>
          <a:prstGeom prst="bent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437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444294F3-72F5-4804-8EF1-8BDA0C86A9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19" name="Paralelogramo 18">
            <a:extLst>
              <a:ext uri="{FF2B5EF4-FFF2-40B4-BE49-F238E27FC236}">
                <a16:creationId xmlns:a16="http://schemas.microsoft.com/office/drawing/2014/main" id="{6FBA43E9-BFAA-4347-A2CA-4ACE42FA5BC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Estrutura do Banco de Dados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0BCEA17-F175-409F-ABF2-B7FAB2C47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55" y="854345"/>
            <a:ext cx="5261769" cy="610525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F24844F-0D10-43C7-AFB5-556A4B7C8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854345"/>
            <a:ext cx="5401090" cy="151414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5F7BA3E-1B44-4933-88D9-FFFFCAC196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2064" y="2920406"/>
            <a:ext cx="5387154" cy="209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71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444294F3-72F5-4804-8EF1-8BDA0C86A9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19" name="Paralelogramo 18">
            <a:extLst>
              <a:ext uri="{FF2B5EF4-FFF2-40B4-BE49-F238E27FC236}">
                <a16:creationId xmlns:a16="http://schemas.microsoft.com/office/drawing/2014/main" id="{6FBA43E9-BFAA-4347-A2CA-4ACE42FA5BC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Resultados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AF92D79-0451-444D-A325-B6A081A6415B}"/>
              </a:ext>
            </a:extLst>
          </p:cNvPr>
          <p:cNvSpPr/>
          <p:nvPr/>
        </p:nvSpPr>
        <p:spPr>
          <a:xfrm>
            <a:off x="1985770" y="110554"/>
            <a:ext cx="4315412" cy="5062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t-BR" sz="2000" b="1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Indicador de qualidade das Calçadas</a:t>
            </a:r>
            <a:endParaRPr lang="pt-BR" sz="2000" b="1" dirty="0">
              <a:solidFill>
                <a:schemeClr val="bg1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E63EAD0-FAEF-4DA5-855D-FBF666101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199" y="2549678"/>
            <a:ext cx="5434491" cy="15324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3DA4F05-508C-441D-A039-A4BDA6FA9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45" y="1048910"/>
            <a:ext cx="2263950" cy="5276801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7863DE79-07A9-420A-B5D3-797E98803B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8196" y="772074"/>
            <a:ext cx="2105848" cy="603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2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444294F3-72F5-4804-8EF1-8BDA0C86A9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19" name="Paralelogramo 18">
            <a:extLst>
              <a:ext uri="{FF2B5EF4-FFF2-40B4-BE49-F238E27FC236}">
                <a16:creationId xmlns:a16="http://schemas.microsoft.com/office/drawing/2014/main" id="{6FBA43E9-BFAA-4347-A2CA-4ACE42FA5BC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Resultados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AF92D79-0451-444D-A325-B6A081A6415B}"/>
              </a:ext>
            </a:extLst>
          </p:cNvPr>
          <p:cNvSpPr/>
          <p:nvPr/>
        </p:nvSpPr>
        <p:spPr>
          <a:xfrm>
            <a:off x="2373445" y="110554"/>
            <a:ext cx="3540072" cy="5062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t-BR" sz="2000" b="1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Relatório Individual Calçadas</a:t>
            </a:r>
            <a:endParaRPr lang="pt-BR" sz="2000" b="1" dirty="0">
              <a:solidFill>
                <a:schemeClr val="bg1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FD0EE8A2-1ED8-4F5D-BE06-782F23DEA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462" y="772074"/>
            <a:ext cx="4602022" cy="6085926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6E018AEA-C3DA-41A1-84EE-7A395A9F3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9962" y="772074"/>
            <a:ext cx="4416401" cy="608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66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Imagem 66">
            <a:extLst>
              <a:ext uri="{FF2B5EF4-FFF2-40B4-BE49-F238E27FC236}">
                <a16:creationId xmlns:a16="http://schemas.microsoft.com/office/drawing/2014/main" id="{A73DED1C-747F-4CA9-900F-756BC10FA0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69" name="Paralelogramo 68">
            <a:extLst>
              <a:ext uri="{FF2B5EF4-FFF2-40B4-BE49-F238E27FC236}">
                <a16:creationId xmlns:a16="http://schemas.microsoft.com/office/drawing/2014/main" id="{71C5AE2D-1B3F-4072-B8ED-1ABA1F24ED5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2 – Desenvolvimento dos Trabalhos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1CAB175-0044-491D-B26C-0C3F6598D475}"/>
              </a:ext>
            </a:extLst>
          </p:cNvPr>
          <p:cNvSpPr/>
          <p:nvPr/>
        </p:nvSpPr>
        <p:spPr>
          <a:xfrm>
            <a:off x="0" y="563707"/>
            <a:ext cx="8826500" cy="62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200000"/>
              </a:lnSpc>
            </a:pPr>
            <a:r>
              <a:rPr lang="pt-BR" sz="2000" b="1" dirty="0">
                <a:solidFill>
                  <a:srgbClr val="002060"/>
                </a:solidFill>
              </a:rPr>
              <a:t>Elaboração do Questionário de avaliação das testadas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293CAEE-7A55-42CE-8328-9704D8BACF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198"/>
          <a:stretch/>
        </p:blipFill>
        <p:spPr>
          <a:xfrm>
            <a:off x="209550" y="1367507"/>
            <a:ext cx="5886450" cy="476028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C2BB725-92F6-4BAB-B474-096465FEA4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841"/>
          <a:stretch/>
        </p:blipFill>
        <p:spPr>
          <a:xfrm>
            <a:off x="7139031" y="1556876"/>
            <a:ext cx="4671969" cy="432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444294F3-72F5-4804-8EF1-8BDA0C86A9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19" name="Paralelogramo 18">
            <a:extLst>
              <a:ext uri="{FF2B5EF4-FFF2-40B4-BE49-F238E27FC236}">
                <a16:creationId xmlns:a16="http://schemas.microsoft.com/office/drawing/2014/main" id="{6FBA43E9-BFAA-4347-A2CA-4ACE42FA5BC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Resultados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AF92D79-0451-444D-A325-B6A081A6415B}"/>
              </a:ext>
            </a:extLst>
          </p:cNvPr>
          <p:cNvSpPr/>
          <p:nvPr/>
        </p:nvSpPr>
        <p:spPr>
          <a:xfrm>
            <a:off x="2953288" y="110554"/>
            <a:ext cx="2380395" cy="5062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t-BR" sz="2000" b="1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Relatórios Online</a:t>
            </a:r>
            <a:endParaRPr lang="pt-BR" sz="2000" b="1" dirty="0">
              <a:solidFill>
                <a:schemeClr val="bg1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2D3B9DE-F19D-4B50-8A5B-AFD887A21DF1}"/>
              </a:ext>
            </a:extLst>
          </p:cNvPr>
          <p:cNvSpPr/>
          <p:nvPr/>
        </p:nvSpPr>
        <p:spPr>
          <a:xfrm>
            <a:off x="1509485" y="1175669"/>
            <a:ext cx="86505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/>
              <a:t>https://www.fratar.com.br/c.php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A782DEF-8CED-4DAB-9A4C-D718F4BC0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485" y="2030290"/>
            <a:ext cx="8650514" cy="434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69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444294F3-72F5-4804-8EF1-8BDA0C86A9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19" name="Paralelogramo 18">
            <a:extLst>
              <a:ext uri="{FF2B5EF4-FFF2-40B4-BE49-F238E27FC236}">
                <a16:creationId xmlns:a16="http://schemas.microsoft.com/office/drawing/2014/main" id="{6FBA43E9-BFAA-4347-A2CA-4ACE42FA5BC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Resultados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AF92D79-0451-444D-A325-B6A081A6415B}"/>
              </a:ext>
            </a:extLst>
          </p:cNvPr>
          <p:cNvSpPr/>
          <p:nvPr/>
        </p:nvSpPr>
        <p:spPr>
          <a:xfrm>
            <a:off x="2953288" y="110554"/>
            <a:ext cx="2380395" cy="5062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t-BR" sz="2000" b="1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Relatórios Online</a:t>
            </a:r>
            <a:endParaRPr lang="pt-BR" sz="2000" b="1" dirty="0">
              <a:solidFill>
                <a:schemeClr val="bg1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2D3B9DE-F19D-4B50-8A5B-AFD887A21DF1}"/>
              </a:ext>
            </a:extLst>
          </p:cNvPr>
          <p:cNvSpPr/>
          <p:nvPr/>
        </p:nvSpPr>
        <p:spPr>
          <a:xfrm>
            <a:off x="1509485" y="1175669"/>
            <a:ext cx="86505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/>
              <a:t>https://www.fratar.com.br/c.php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85EAC54-98AA-4876-92AE-5227DE796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969671"/>
            <a:ext cx="6683829" cy="477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1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444294F3-72F5-4804-8EF1-8BDA0C86A9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19" name="Paralelogramo 18">
            <a:extLst>
              <a:ext uri="{FF2B5EF4-FFF2-40B4-BE49-F238E27FC236}">
                <a16:creationId xmlns:a16="http://schemas.microsoft.com/office/drawing/2014/main" id="{6FBA43E9-BFAA-4347-A2CA-4ACE42FA5BC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Resultados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2CE650A-52BE-48AE-8C09-CF2147498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811" y="1024140"/>
            <a:ext cx="9303747" cy="562984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1E59801-5A9E-4D6C-8C87-84B8162D67B7}"/>
              </a:ext>
            </a:extLst>
          </p:cNvPr>
          <p:cNvSpPr txBox="1"/>
          <p:nvPr/>
        </p:nvSpPr>
        <p:spPr>
          <a:xfrm>
            <a:off x="9252962" y="4552950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IQ 63</a:t>
            </a:r>
          </a:p>
        </p:txBody>
      </p:sp>
    </p:spTree>
    <p:extLst>
      <p:ext uri="{BB962C8B-B14F-4D97-AF65-F5344CB8AC3E}">
        <p14:creationId xmlns:p14="http://schemas.microsoft.com/office/powerpoint/2010/main" val="35817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076371E-4472-4F98-8485-3DE845FD9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581" y="857250"/>
            <a:ext cx="8955800" cy="5700254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444294F3-72F5-4804-8EF1-8BDA0C86A9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19" name="Paralelogramo 18">
            <a:extLst>
              <a:ext uri="{FF2B5EF4-FFF2-40B4-BE49-F238E27FC236}">
                <a16:creationId xmlns:a16="http://schemas.microsoft.com/office/drawing/2014/main" id="{6FBA43E9-BFAA-4347-A2CA-4ACE42FA5BC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Resultados</a:t>
            </a:r>
          </a:p>
        </p:txBody>
      </p:sp>
    </p:spTree>
    <p:extLst>
      <p:ext uri="{BB962C8B-B14F-4D97-AF65-F5344CB8AC3E}">
        <p14:creationId xmlns:p14="http://schemas.microsoft.com/office/powerpoint/2010/main" val="228722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444294F3-72F5-4804-8EF1-8BDA0C86A9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19" name="Paralelogramo 18">
            <a:extLst>
              <a:ext uri="{FF2B5EF4-FFF2-40B4-BE49-F238E27FC236}">
                <a16:creationId xmlns:a16="http://schemas.microsoft.com/office/drawing/2014/main" id="{6FBA43E9-BFAA-4347-A2CA-4ACE42FA5BC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Resultados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3932051-9703-4490-BDBC-4885D55C2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100" y="730989"/>
            <a:ext cx="8955800" cy="612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3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5FF451B-A19C-4AC1-839D-911E3B544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811" y="1024140"/>
            <a:ext cx="9303747" cy="5629846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444294F3-72F5-4804-8EF1-8BDA0C86A9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19" name="Paralelogramo 18">
            <a:extLst>
              <a:ext uri="{FF2B5EF4-FFF2-40B4-BE49-F238E27FC236}">
                <a16:creationId xmlns:a16="http://schemas.microsoft.com/office/drawing/2014/main" id="{6FBA43E9-BFAA-4347-A2CA-4ACE42FA5BC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Resultados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649A6FB-8EA8-4E61-B4CA-540C120645AB}"/>
              </a:ext>
            </a:extLst>
          </p:cNvPr>
          <p:cNvSpPr txBox="1"/>
          <p:nvPr/>
        </p:nvSpPr>
        <p:spPr>
          <a:xfrm>
            <a:off x="9252962" y="4552950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IQ 67</a:t>
            </a:r>
          </a:p>
        </p:txBody>
      </p:sp>
    </p:spTree>
    <p:extLst>
      <p:ext uri="{BB962C8B-B14F-4D97-AF65-F5344CB8AC3E}">
        <p14:creationId xmlns:p14="http://schemas.microsoft.com/office/powerpoint/2010/main" val="291553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444294F3-72F5-4804-8EF1-8BDA0C86A9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19" name="Paralelogramo 18">
            <a:extLst>
              <a:ext uri="{FF2B5EF4-FFF2-40B4-BE49-F238E27FC236}">
                <a16:creationId xmlns:a16="http://schemas.microsoft.com/office/drawing/2014/main" id="{6FBA43E9-BFAA-4347-A2CA-4ACE42FA5BC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Resultados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4DA44AC-900C-42E6-B21E-F847B2574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478" y="690380"/>
            <a:ext cx="8843245" cy="610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8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444294F3-72F5-4804-8EF1-8BDA0C86A9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19" name="Paralelogramo 18">
            <a:extLst>
              <a:ext uri="{FF2B5EF4-FFF2-40B4-BE49-F238E27FC236}">
                <a16:creationId xmlns:a16="http://schemas.microsoft.com/office/drawing/2014/main" id="{6FBA43E9-BFAA-4347-A2CA-4ACE42FA5BC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Resultados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EC3FB29-62D1-4669-9605-D8B7DB0C3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148" y="690381"/>
            <a:ext cx="8949704" cy="618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9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00225B6-0EC3-49D0-969B-0897EA38B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811" y="1024140"/>
            <a:ext cx="9323192" cy="5641613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444294F3-72F5-4804-8EF1-8BDA0C86A9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19" name="Paralelogramo 18">
            <a:extLst>
              <a:ext uri="{FF2B5EF4-FFF2-40B4-BE49-F238E27FC236}">
                <a16:creationId xmlns:a16="http://schemas.microsoft.com/office/drawing/2014/main" id="{6FBA43E9-BFAA-4347-A2CA-4ACE42FA5BC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Resultados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7A02E4A-5262-4133-A93B-2F1D2D4723E8}"/>
              </a:ext>
            </a:extLst>
          </p:cNvPr>
          <p:cNvSpPr txBox="1"/>
          <p:nvPr/>
        </p:nvSpPr>
        <p:spPr>
          <a:xfrm>
            <a:off x="9252962" y="4552950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IQ 72</a:t>
            </a:r>
          </a:p>
        </p:txBody>
      </p:sp>
    </p:spTree>
    <p:extLst>
      <p:ext uri="{BB962C8B-B14F-4D97-AF65-F5344CB8AC3E}">
        <p14:creationId xmlns:p14="http://schemas.microsoft.com/office/powerpoint/2010/main" val="290592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444294F3-72F5-4804-8EF1-8BDA0C86A9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19" name="Paralelogramo 18">
            <a:extLst>
              <a:ext uri="{FF2B5EF4-FFF2-40B4-BE49-F238E27FC236}">
                <a16:creationId xmlns:a16="http://schemas.microsoft.com/office/drawing/2014/main" id="{6FBA43E9-BFAA-4347-A2CA-4ACE42FA5BC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Resultados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EED7DB6-871B-455D-8E08-C3F7535BD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219" y="690381"/>
            <a:ext cx="5950212" cy="616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81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Imagem 66">
            <a:extLst>
              <a:ext uri="{FF2B5EF4-FFF2-40B4-BE49-F238E27FC236}">
                <a16:creationId xmlns:a16="http://schemas.microsoft.com/office/drawing/2014/main" id="{A73DED1C-747F-4CA9-900F-756BC10FA0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69" name="Paralelogramo 68">
            <a:extLst>
              <a:ext uri="{FF2B5EF4-FFF2-40B4-BE49-F238E27FC236}">
                <a16:creationId xmlns:a16="http://schemas.microsoft.com/office/drawing/2014/main" id="{71C5AE2D-1B3F-4072-B8ED-1ABA1F24ED5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2 – Desenvolvimento dos Trabalhos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1CAB175-0044-491D-B26C-0C3F6598D475}"/>
              </a:ext>
            </a:extLst>
          </p:cNvPr>
          <p:cNvSpPr/>
          <p:nvPr/>
        </p:nvSpPr>
        <p:spPr>
          <a:xfrm>
            <a:off x="0" y="563707"/>
            <a:ext cx="8826500" cy="62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200000"/>
              </a:lnSpc>
            </a:pPr>
            <a:r>
              <a:rPr lang="pt-BR" sz="2000" b="1" dirty="0">
                <a:solidFill>
                  <a:srgbClr val="002060"/>
                </a:solidFill>
              </a:rPr>
              <a:t>Elaboração do Questionário de avaliação das testadas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40F7DC8-AC93-4FD3-A15D-A6717BC68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21" y="1190466"/>
            <a:ext cx="6109762" cy="547528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5BA1D21-E892-45B7-8050-6E3859E1A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5453" y="1185416"/>
            <a:ext cx="5850958" cy="359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9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444294F3-72F5-4804-8EF1-8BDA0C86A9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19" name="Paralelogramo 18">
            <a:extLst>
              <a:ext uri="{FF2B5EF4-FFF2-40B4-BE49-F238E27FC236}">
                <a16:creationId xmlns:a16="http://schemas.microsoft.com/office/drawing/2014/main" id="{6FBA43E9-BFAA-4347-A2CA-4ACE42FA5BC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Resultados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C8090E7-48FF-4A0E-B5B0-551397F1F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955" y="761472"/>
            <a:ext cx="5901439" cy="609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4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C709140-0A09-4231-BEE6-228D839A0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811" y="1024140"/>
            <a:ext cx="9323192" cy="5641613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444294F3-72F5-4804-8EF1-8BDA0C86A9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19" name="Paralelogramo 18">
            <a:extLst>
              <a:ext uri="{FF2B5EF4-FFF2-40B4-BE49-F238E27FC236}">
                <a16:creationId xmlns:a16="http://schemas.microsoft.com/office/drawing/2014/main" id="{6FBA43E9-BFAA-4347-A2CA-4ACE42FA5BC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Resultados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F1B145DE-A609-46A9-81AD-124A89363D11}"/>
              </a:ext>
            </a:extLst>
          </p:cNvPr>
          <p:cNvSpPr txBox="1"/>
          <p:nvPr/>
        </p:nvSpPr>
        <p:spPr>
          <a:xfrm>
            <a:off x="9252962" y="4552950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IQ 68</a:t>
            </a:r>
          </a:p>
        </p:txBody>
      </p:sp>
    </p:spTree>
    <p:extLst>
      <p:ext uri="{BB962C8B-B14F-4D97-AF65-F5344CB8AC3E}">
        <p14:creationId xmlns:p14="http://schemas.microsoft.com/office/powerpoint/2010/main" val="393137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444294F3-72F5-4804-8EF1-8BDA0C86A9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19" name="Paralelogramo 18">
            <a:extLst>
              <a:ext uri="{FF2B5EF4-FFF2-40B4-BE49-F238E27FC236}">
                <a16:creationId xmlns:a16="http://schemas.microsoft.com/office/drawing/2014/main" id="{6FBA43E9-BFAA-4347-A2CA-4ACE42FA5BC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Resultados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DCA50FA-13FF-43CE-B750-D4BF2B397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019" y="706603"/>
            <a:ext cx="5950212" cy="615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3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444294F3-72F5-4804-8EF1-8BDA0C86A9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19" name="Paralelogramo 18">
            <a:extLst>
              <a:ext uri="{FF2B5EF4-FFF2-40B4-BE49-F238E27FC236}">
                <a16:creationId xmlns:a16="http://schemas.microsoft.com/office/drawing/2014/main" id="{6FBA43E9-BFAA-4347-A2CA-4ACE42FA5BC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Resultados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4B60D73-639D-494B-BC9C-01DD119CE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8944" y="690381"/>
            <a:ext cx="5950212" cy="615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2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65"/>
            <a:ext cx="12884036" cy="686196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ângulo 3"/>
          <p:cNvSpPr/>
          <p:nvPr/>
        </p:nvSpPr>
        <p:spPr>
          <a:xfrm>
            <a:off x="8342142" y="0"/>
            <a:ext cx="4541894" cy="6858001"/>
          </a:xfrm>
          <a:prstGeom prst="rect">
            <a:avLst/>
          </a:prstGeom>
          <a:solidFill>
            <a:schemeClr val="tx1">
              <a:lumMod val="75000"/>
              <a:lumOff val="25000"/>
              <a:alpha val="63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15" name="Rectangle 14"/>
          <p:cNvSpPr/>
          <p:nvPr/>
        </p:nvSpPr>
        <p:spPr>
          <a:xfrm>
            <a:off x="9437288" y="1899535"/>
            <a:ext cx="2581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R. Amoroso Costa, n°50, </a:t>
            </a:r>
            <a:r>
              <a:rPr lang="en-US" sz="1400" dirty="0" err="1">
                <a:solidFill>
                  <a:schemeClr val="bg1"/>
                </a:solidFill>
              </a:rPr>
              <a:t>sala</a:t>
            </a:r>
            <a:r>
              <a:rPr lang="en-US" sz="1400" dirty="0">
                <a:solidFill>
                  <a:schemeClr val="bg1"/>
                </a:solidFill>
              </a:rPr>
              <a:t> 203</a:t>
            </a:r>
          </a:p>
          <a:p>
            <a:r>
              <a:rPr lang="en-US" sz="1400" dirty="0">
                <a:solidFill>
                  <a:schemeClr val="bg1"/>
                </a:solidFill>
              </a:rPr>
              <a:t>Santa </a:t>
            </a:r>
            <a:r>
              <a:rPr lang="en-US" sz="1400" dirty="0" err="1">
                <a:solidFill>
                  <a:schemeClr val="bg1"/>
                </a:solidFill>
              </a:rPr>
              <a:t>Lúcia</a:t>
            </a:r>
            <a:r>
              <a:rPr lang="en-US" sz="1400" dirty="0">
                <a:solidFill>
                  <a:schemeClr val="bg1"/>
                </a:solidFill>
              </a:rPr>
              <a:t> – Belo Horizonte/MG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8909902" y="1922961"/>
            <a:ext cx="436294" cy="436294"/>
            <a:chOff x="8421342" y="5264459"/>
            <a:chExt cx="436294" cy="436294"/>
          </a:xfrm>
        </p:grpSpPr>
        <p:sp>
          <p:nvSpPr>
            <p:cNvPr id="17" name="Oval 139"/>
            <p:cNvSpPr>
              <a:spLocks noChangeArrowheads="1"/>
            </p:cNvSpPr>
            <p:nvPr/>
          </p:nvSpPr>
          <p:spPr bwMode="auto">
            <a:xfrm>
              <a:off x="8421342" y="5264459"/>
              <a:ext cx="436294" cy="436294"/>
            </a:xfrm>
            <a:prstGeom prst="ellipse">
              <a:avLst/>
            </a:prstGeom>
            <a:solidFill>
              <a:schemeClr val="accent3"/>
            </a:solidFill>
            <a:ln w="1905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" name="Freeform 140"/>
            <p:cNvSpPr>
              <a:spLocks noEditPoints="1"/>
            </p:cNvSpPr>
            <p:nvPr/>
          </p:nvSpPr>
          <p:spPr bwMode="auto">
            <a:xfrm>
              <a:off x="8548008" y="5350467"/>
              <a:ext cx="175143" cy="273661"/>
            </a:xfrm>
            <a:custGeom>
              <a:avLst/>
              <a:gdLst>
                <a:gd name="T0" fmla="*/ 155 w 155"/>
                <a:gd name="T1" fmla="*/ 76 h 242"/>
                <a:gd name="T2" fmla="*/ 155 w 155"/>
                <a:gd name="T3" fmla="*/ 76 h 242"/>
                <a:gd name="T4" fmla="*/ 78 w 155"/>
                <a:gd name="T5" fmla="*/ 0 h 242"/>
                <a:gd name="T6" fmla="*/ 0 w 155"/>
                <a:gd name="T7" fmla="*/ 76 h 242"/>
                <a:gd name="T8" fmla="*/ 0 w 155"/>
                <a:gd name="T9" fmla="*/ 76 h 242"/>
                <a:gd name="T10" fmla="*/ 0 w 155"/>
                <a:gd name="T11" fmla="*/ 79 h 242"/>
                <a:gd name="T12" fmla="*/ 46 w 155"/>
                <a:gd name="T13" fmla="*/ 156 h 242"/>
                <a:gd name="T14" fmla="*/ 78 w 155"/>
                <a:gd name="T15" fmla="*/ 242 h 242"/>
                <a:gd name="T16" fmla="*/ 109 w 155"/>
                <a:gd name="T17" fmla="*/ 156 h 242"/>
                <a:gd name="T18" fmla="*/ 155 w 155"/>
                <a:gd name="T19" fmla="*/ 79 h 242"/>
                <a:gd name="T20" fmla="*/ 155 w 155"/>
                <a:gd name="T21" fmla="*/ 76 h 242"/>
                <a:gd name="T22" fmla="*/ 78 w 155"/>
                <a:gd name="T23" fmla="*/ 100 h 242"/>
                <a:gd name="T24" fmla="*/ 54 w 155"/>
                <a:gd name="T25" fmla="*/ 76 h 242"/>
                <a:gd name="T26" fmla="*/ 78 w 155"/>
                <a:gd name="T27" fmla="*/ 53 h 242"/>
                <a:gd name="T28" fmla="*/ 101 w 155"/>
                <a:gd name="T29" fmla="*/ 76 h 242"/>
                <a:gd name="T30" fmla="*/ 78 w 155"/>
                <a:gd name="T31" fmla="*/ 10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5" h="242">
                  <a:moveTo>
                    <a:pt x="155" y="76"/>
                  </a:moveTo>
                  <a:cubicBezTo>
                    <a:pt x="155" y="76"/>
                    <a:pt x="155" y="76"/>
                    <a:pt x="155" y="76"/>
                  </a:cubicBezTo>
                  <a:cubicBezTo>
                    <a:pt x="153" y="34"/>
                    <a:pt x="119" y="1"/>
                    <a:pt x="78" y="0"/>
                  </a:cubicBezTo>
                  <a:cubicBezTo>
                    <a:pt x="36" y="1"/>
                    <a:pt x="2" y="34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7"/>
                    <a:pt x="0" y="78"/>
                    <a:pt x="0" y="79"/>
                  </a:cubicBezTo>
                  <a:cubicBezTo>
                    <a:pt x="0" y="111"/>
                    <a:pt x="26" y="130"/>
                    <a:pt x="46" y="156"/>
                  </a:cubicBezTo>
                  <a:cubicBezTo>
                    <a:pt x="70" y="186"/>
                    <a:pt x="78" y="242"/>
                    <a:pt x="78" y="242"/>
                  </a:cubicBezTo>
                  <a:cubicBezTo>
                    <a:pt x="78" y="242"/>
                    <a:pt x="86" y="186"/>
                    <a:pt x="109" y="156"/>
                  </a:cubicBezTo>
                  <a:cubicBezTo>
                    <a:pt x="129" y="130"/>
                    <a:pt x="155" y="111"/>
                    <a:pt x="155" y="79"/>
                  </a:cubicBezTo>
                  <a:cubicBezTo>
                    <a:pt x="155" y="78"/>
                    <a:pt x="155" y="77"/>
                    <a:pt x="155" y="76"/>
                  </a:cubicBezTo>
                  <a:close/>
                  <a:moveTo>
                    <a:pt x="78" y="100"/>
                  </a:moveTo>
                  <a:cubicBezTo>
                    <a:pt x="65" y="100"/>
                    <a:pt x="54" y="89"/>
                    <a:pt x="54" y="76"/>
                  </a:cubicBezTo>
                  <a:cubicBezTo>
                    <a:pt x="54" y="63"/>
                    <a:pt x="65" y="53"/>
                    <a:pt x="78" y="53"/>
                  </a:cubicBezTo>
                  <a:cubicBezTo>
                    <a:pt x="91" y="53"/>
                    <a:pt x="101" y="63"/>
                    <a:pt x="101" y="76"/>
                  </a:cubicBezTo>
                  <a:cubicBezTo>
                    <a:pt x="101" y="89"/>
                    <a:pt x="91" y="100"/>
                    <a:pt x="78" y="10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9437288" y="2668433"/>
            <a:ext cx="16145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+55 (31) 4063-6787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8909902" y="2589360"/>
            <a:ext cx="436294" cy="436294"/>
            <a:chOff x="8421342" y="5903562"/>
            <a:chExt cx="436294" cy="436294"/>
          </a:xfrm>
        </p:grpSpPr>
        <p:sp>
          <p:nvSpPr>
            <p:cNvPr id="21" name="Oval 9"/>
            <p:cNvSpPr>
              <a:spLocks noChangeArrowheads="1"/>
            </p:cNvSpPr>
            <p:nvPr/>
          </p:nvSpPr>
          <p:spPr bwMode="auto">
            <a:xfrm>
              <a:off x="8421342" y="5903562"/>
              <a:ext cx="436294" cy="436294"/>
            </a:xfrm>
            <a:prstGeom prst="ellipse">
              <a:avLst/>
            </a:prstGeom>
            <a:solidFill>
              <a:schemeClr val="accent4"/>
            </a:solidFill>
            <a:ln w="1905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8522791" y="5970468"/>
              <a:ext cx="231529" cy="309951"/>
              <a:chOff x="8522791" y="5970468"/>
              <a:chExt cx="231529" cy="309951"/>
            </a:xfrm>
          </p:grpSpPr>
          <p:sp>
            <p:nvSpPr>
              <p:cNvPr id="22" name="Freeform 93"/>
              <p:cNvSpPr>
                <a:spLocks/>
              </p:cNvSpPr>
              <p:nvPr/>
            </p:nvSpPr>
            <p:spPr bwMode="auto">
              <a:xfrm>
                <a:off x="8522791" y="5999410"/>
                <a:ext cx="187651" cy="281009"/>
              </a:xfrm>
              <a:custGeom>
                <a:avLst/>
                <a:gdLst>
                  <a:gd name="T0" fmla="*/ 66 w 160"/>
                  <a:gd name="T1" fmla="*/ 62 h 239"/>
                  <a:gd name="T2" fmla="*/ 124 w 160"/>
                  <a:gd name="T3" fmla="*/ 162 h 239"/>
                  <a:gd name="T4" fmla="*/ 160 w 160"/>
                  <a:gd name="T5" fmla="*/ 224 h 239"/>
                  <a:gd name="T6" fmla="*/ 111 w 160"/>
                  <a:gd name="T7" fmla="*/ 228 h 239"/>
                  <a:gd name="T8" fmla="*/ 2 w 160"/>
                  <a:gd name="T9" fmla="*/ 38 h 239"/>
                  <a:gd name="T10" fmla="*/ 31 w 160"/>
                  <a:gd name="T11" fmla="*/ 0 h 239"/>
                  <a:gd name="T12" fmla="*/ 66 w 160"/>
                  <a:gd name="T13" fmla="*/ 62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0" h="239">
                    <a:moveTo>
                      <a:pt x="66" y="62"/>
                    </a:moveTo>
                    <a:cubicBezTo>
                      <a:pt x="31" y="83"/>
                      <a:pt x="85" y="184"/>
                      <a:pt x="124" y="162"/>
                    </a:cubicBezTo>
                    <a:cubicBezTo>
                      <a:pt x="131" y="173"/>
                      <a:pt x="153" y="212"/>
                      <a:pt x="160" y="224"/>
                    </a:cubicBezTo>
                    <a:cubicBezTo>
                      <a:pt x="143" y="233"/>
                      <a:pt x="130" y="239"/>
                      <a:pt x="111" y="228"/>
                    </a:cubicBezTo>
                    <a:cubicBezTo>
                      <a:pt x="58" y="198"/>
                      <a:pt x="0" y="98"/>
                      <a:pt x="2" y="38"/>
                    </a:cubicBezTo>
                    <a:cubicBezTo>
                      <a:pt x="2" y="17"/>
                      <a:pt x="15" y="9"/>
                      <a:pt x="31" y="0"/>
                    </a:cubicBezTo>
                    <a:cubicBezTo>
                      <a:pt x="37" y="12"/>
                      <a:pt x="60" y="50"/>
                      <a:pt x="66" y="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" name="Freeform 94"/>
              <p:cNvSpPr>
                <a:spLocks/>
              </p:cNvSpPr>
              <p:nvPr/>
            </p:nvSpPr>
            <p:spPr bwMode="auto">
              <a:xfrm>
                <a:off x="8562935" y="5970468"/>
                <a:ext cx="82155" cy="103628"/>
              </a:xfrm>
              <a:custGeom>
                <a:avLst/>
                <a:gdLst>
                  <a:gd name="T0" fmla="*/ 47 w 70"/>
                  <a:gd name="T1" fmla="*/ 85 h 88"/>
                  <a:gd name="T2" fmla="*/ 36 w 70"/>
                  <a:gd name="T3" fmla="*/ 83 h 88"/>
                  <a:gd name="T4" fmla="*/ 3 w 70"/>
                  <a:gd name="T5" fmla="*/ 24 h 88"/>
                  <a:gd name="T6" fmla="*/ 5 w 70"/>
                  <a:gd name="T7" fmla="*/ 13 h 88"/>
                  <a:gd name="T8" fmla="*/ 23 w 70"/>
                  <a:gd name="T9" fmla="*/ 3 h 88"/>
                  <a:gd name="T10" fmla="*/ 34 w 70"/>
                  <a:gd name="T11" fmla="*/ 6 h 88"/>
                  <a:gd name="T12" fmla="*/ 68 w 70"/>
                  <a:gd name="T13" fmla="*/ 64 h 88"/>
                  <a:gd name="T14" fmla="*/ 65 w 70"/>
                  <a:gd name="T15" fmla="*/ 75 h 88"/>
                  <a:gd name="T16" fmla="*/ 47 w 70"/>
                  <a:gd name="T17" fmla="*/ 85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0" h="88">
                    <a:moveTo>
                      <a:pt x="47" y="85"/>
                    </a:moveTo>
                    <a:cubicBezTo>
                      <a:pt x="44" y="88"/>
                      <a:pt x="39" y="86"/>
                      <a:pt x="36" y="83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0" y="20"/>
                      <a:pt x="2" y="15"/>
                      <a:pt x="5" y="1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7" y="0"/>
                      <a:pt x="32" y="2"/>
                      <a:pt x="34" y="6"/>
                    </a:cubicBezTo>
                    <a:cubicBezTo>
                      <a:pt x="68" y="64"/>
                      <a:pt x="68" y="64"/>
                      <a:pt x="68" y="64"/>
                    </a:cubicBezTo>
                    <a:cubicBezTo>
                      <a:pt x="70" y="68"/>
                      <a:pt x="69" y="73"/>
                      <a:pt x="65" y="75"/>
                    </a:cubicBezTo>
                    <a:cubicBezTo>
                      <a:pt x="47" y="85"/>
                      <a:pt x="47" y="85"/>
                      <a:pt x="47" y="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" name="Freeform 95"/>
              <p:cNvSpPr>
                <a:spLocks/>
              </p:cNvSpPr>
              <p:nvPr/>
            </p:nvSpPr>
            <p:spPr bwMode="auto">
              <a:xfrm>
                <a:off x="8672165" y="6159052"/>
                <a:ext cx="82155" cy="102694"/>
              </a:xfrm>
              <a:custGeom>
                <a:avLst/>
                <a:gdLst>
                  <a:gd name="T0" fmla="*/ 47 w 70"/>
                  <a:gd name="T1" fmla="*/ 85 h 87"/>
                  <a:gd name="T2" fmla="*/ 36 w 70"/>
                  <a:gd name="T3" fmla="*/ 82 h 87"/>
                  <a:gd name="T4" fmla="*/ 2 w 70"/>
                  <a:gd name="T5" fmla="*/ 23 h 87"/>
                  <a:gd name="T6" fmla="*/ 5 w 70"/>
                  <a:gd name="T7" fmla="*/ 12 h 87"/>
                  <a:gd name="T8" fmla="*/ 23 w 70"/>
                  <a:gd name="T9" fmla="*/ 2 h 87"/>
                  <a:gd name="T10" fmla="*/ 34 w 70"/>
                  <a:gd name="T11" fmla="*/ 5 h 87"/>
                  <a:gd name="T12" fmla="*/ 68 w 70"/>
                  <a:gd name="T13" fmla="*/ 63 h 87"/>
                  <a:gd name="T14" fmla="*/ 65 w 70"/>
                  <a:gd name="T15" fmla="*/ 74 h 87"/>
                  <a:gd name="T16" fmla="*/ 47 w 70"/>
                  <a:gd name="T17" fmla="*/ 85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0" h="87">
                    <a:moveTo>
                      <a:pt x="47" y="85"/>
                    </a:moveTo>
                    <a:cubicBezTo>
                      <a:pt x="43" y="87"/>
                      <a:pt x="38" y="86"/>
                      <a:pt x="36" y="82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0" y="19"/>
                      <a:pt x="1" y="14"/>
                      <a:pt x="5" y="1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7" y="0"/>
                      <a:pt x="32" y="1"/>
                      <a:pt x="34" y="5"/>
                    </a:cubicBezTo>
                    <a:cubicBezTo>
                      <a:pt x="68" y="63"/>
                      <a:pt x="68" y="63"/>
                      <a:pt x="68" y="63"/>
                    </a:cubicBezTo>
                    <a:cubicBezTo>
                      <a:pt x="70" y="67"/>
                      <a:pt x="69" y="72"/>
                      <a:pt x="65" y="74"/>
                    </a:cubicBezTo>
                    <a:cubicBezTo>
                      <a:pt x="47" y="85"/>
                      <a:pt x="47" y="85"/>
                      <a:pt x="47" y="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</p:grpSp>
      </p:grpSp>
      <p:sp>
        <p:nvSpPr>
          <p:cNvPr id="25" name="Rectangle 24"/>
          <p:cNvSpPr/>
          <p:nvPr/>
        </p:nvSpPr>
        <p:spPr>
          <a:xfrm>
            <a:off x="9437288" y="669809"/>
            <a:ext cx="15466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www.fratar.com.br</a:t>
            </a:r>
          </a:p>
        </p:txBody>
      </p:sp>
      <p:sp>
        <p:nvSpPr>
          <p:cNvPr id="27" name="Freeform 104"/>
          <p:cNvSpPr>
            <a:spLocks/>
          </p:cNvSpPr>
          <p:nvPr/>
        </p:nvSpPr>
        <p:spPr bwMode="auto">
          <a:xfrm>
            <a:off x="8909902" y="590161"/>
            <a:ext cx="436294" cy="436294"/>
          </a:xfrm>
          <a:custGeom>
            <a:avLst/>
            <a:gdLst>
              <a:gd name="T0" fmla="*/ 47 w 320"/>
              <a:gd name="T1" fmla="*/ 273 h 320"/>
              <a:gd name="T2" fmla="*/ 160 w 320"/>
              <a:gd name="T3" fmla="*/ 320 h 320"/>
              <a:gd name="T4" fmla="*/ 273 w 320"/>
              <a:gd name="T5" fmla="*/ 273 h 320"/>
              <a:gd name="T6" fmla="*/ 320 w 320"/>
              <a:gd name="T7" fmla="*/ 160 h 320"/>
              <a:gd name="T8" fmla="*/ 273 w 320"/>
              <a:gd name="T9" fmla="*/ 47 h 320"/>
              <a:gd name="T10" fmla="*/ 160 w 320"/>
              <a:gd name="T11" fmla="*/ 0 h 320"/>
              <a:gd name="T12" fmla="*/ 47 w 320"/>
              <a:gd name="T13" fmla="*/ 47 h 320"/>
              <a:gd name="T14" fmla="*/ 0 w 320"/>
              <a:gd name="T15" fmla="*/ 160 h 320"/>
              <a:gd name="T16" fmla="*/ 47 w 320"/>
              <a:gd name="T17" fmla="*/ 273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0" h="320">
                <a:moveTo>
                  <a:pt x="47" y="273"/>
                </a:moveTo>
                <a:cubicBezTo>
                  <a:pt x="77" y="303"/>
                  <a:pt x="117" y="320"/>
                  <a:pt x="160" y="320"/>
                </a:cubicBezTo>
                <a:cubicBezTo>
                  <a:pt x="202" y="320"/>
                  <a:pt x="243" y="303"/>
                  <a:pt x="273" y="273"/>
                </a:cubicBezTo>
                <a:cubicBezTo>
                  <a:pt x="303" y="243"/>
                  <a:pt x="320" y="203"/>
                  <a:pt x="320" y="160"/>
                </a:cubicBezTo>
                <a:cubicBezTo>
                  <a:pt x="320" y="117"/>
                  <a:pt x="303" y="77"/>
                  <a:pt x="273" y="47"/>
                </a:cubicBezTo>
                <a:cubicBezTo>
                  <a:pt x="243" y="17"/>
                  <a:pt x="202" y="0"/>
                  <a:pt x="160" y="0"/>
                </a:cubicBezTo>
                <a:cubicBezTo>
                  <a:pt x="117" y="0"/>
                  <a:pt x="77" y="17"/>
                  <a:pt x="47" y="47"/>
                </a:cubicBezTo>
                <a:cubicBezTo>
                  <a:pt x="16" y="77"/>
                  <a:pt x="0" y="117"/>
                  <a:pt x="0" y="160"/>
                </a:cubicBezTo>
                <a:cubicBezTo>
                  <a:pt x="0" y="203"/>
                  <a:pt x="16" y="243"/>
                  <a:pt x="47" y="273"/>
                </a:cubicBezTo>
              </a:path>
            </a:pathLst>
          </a:custGeom>
          <a:solidFill>
            <a:schemeClr val="accent1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sp>
        <p:nvSpPr>
          <p:cNvPr id="29" name="Rectangle 28"/>
          <p:cNvSpPr/>
          <p:nvPr/>
        </p:nvSpPr>
        <p:spPr>
          <a:xfrm>
            <a:off x="9437288" y="1336017"/>
            <a:ext cx="18496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contato@fratar.com.br</a:t>
            </a:r>
          </a:p>
        </p:txBody>
      </p:sp>
      <p:sp>
        <p:nvSpPr>
          <p:cNvPr id="31" name="Freeform 104"/>
          <p:cNvSpPr>
            <a:spLocks/>
          </p:cNvSpPr>
          <p:nvPr/>
        </p:nvSpPr>
        <p:spPr bwMode="auto">
          <a:xfrm>
            <a:off x="8909902" y="1256561"/>
            <a:ext cx="436294" cy="436294"/>
          </a:xfrm>
          <a:custGeom>
            <a:avLst/>
            <a:gdLst>
              <a:gd name="T0" fmla="*/ 47 w 320"/>
              <a:gd name="T1" fmla="*/ 273 h 320"/>
              <a:gd name="T2" fmla="*/ 160 w 320"/>
              <a:gd name="T3" fmla="*/ 320 h 320"/>
              <a:gd name="T4" fmla="*/ 273 w 320"/>
              <a:gd name="T5" fmla="*/ 273 h 320"/>
              <a:gd name="T6" fmla="*/ 320 w 320"/>
              <a:gd name="T7" fmla="*/ 160 h 320"/>
              <a:gd name="T8" fmla="*/ 273 w 320"/>
              <a:gd name="T9" fmla="*/ 47 h 320"/>
              <a:gd name="T10" fmla="*/ 160 w 320"/>
              <a:gd name="T11" fmla="*/ 0 h 320"/>
              <a:gd name="T12" fmla="*/ 47 w 320"/>
              <a:gd name="T13" fmla="*/ 47 h 320"/>
              <a:gd name="T14" fmla="*/ 0 w 320"/>
              <a:gd name="T15" fmla="*/ 160 h 320"/>
              <a:gd name="T16" fmla="*/ 47 w 320"/>
              <a:gd name="T17" fmla="*/ 273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0" h="320">
                <a:moveTo>
                  <a:pt x="47" y="273"/>
                </a:moveTo>
                <a:cubicBezTo>
                  <a:pt x="77" y="303"/>
                  <a:pt x="117" y="320"/>
                  <a:pt x="160" y="320"/>
                </a:cubicBezTo>
                <a:cubicBezTo>
                  <a:pt x="202" y="320"/>
                  <a:pt x="243" y="303"/>
                  <a:pt x="273" y="273"/>
                </a:cubicBezTo>
                <a:cubicBezTo>
                  <a:pt x="303" y="243"/>
                  <a:pt x="320" y="203"/>
                  <a:pt x="320" y="160"/>
                </a:cubicBezTo>
                <a:cubicBezTo>
                  <a:pt x="320" y="117"/>
                  <a:pt x="303" y="77"/>
                  <a:pt x="273" y="47"/>
                </a:cubicBezTo>
                <a:cubicBezTo>
                  <a:pt x="243" y="17"/>
                  <a:pt x="202" y="0"/>
                  <a:pt x="160" y="0"/>
                </a:cubicBezTo>
                <a:cubicBezTo>
                  <a:pt x="117" y="0"/>
                  <a:pt x="77" y="17"/>
                  <a:pt x="47" y="47"/>
                </a:cubicBezTo>
                <a:cubicBezTo>
                  <a:pt x="16" y="77"/>
                  <a:pt x="0" y="117"/>
                  <a:pt x="0" y="160"/>
                </a:cubicBezTo>
                <a:cubicBezTo>
                  <a:pt x="0" y="203"/>
                  <a:pt x="16" y="243"/>
                  <a:pt x="47" y="273"/>
                </a:cubicBezTo>
              </a:path>
            </a:pathLst>
          </a:custGeom>
          <a:solidFill>
            <a:schemeClr val="accent2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sp>
        <p:nvSpPr>
          <p:cNvPr id="33" name="TextBox 32"/>
          <p:cNvSpPr txBox="1"/>
          <p:nvPr/>
        </p:nvSpPr>
        <p:spPr>
          <a:xfrm>
            <a:off x="471369" y="1513521"/>
            <a:ext cx="2455872" cy="245587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txBody>
          <a:bodyPr wrap="none" tIns="0" bIns="45720" rtlCol="0" anchor="ctr" anchorCtr="0">
            <a:noAutofit/>
          </a:bodyPr>
          <a:lstStyle/>
          <a:p>
            <a:pPr algn="ctr">
              <a:lnSpc>
                <a:spcPct val="86000"/>
              </a:lnSpc>
            </a:pPr>
            <a:r>
              <a:rPr lang="en-US" sz="2800" spc="20" dirty="0" err="1">
                <a:solidFill>
                  <a:schemeClr val="bg1"/>
                </a:solidFill>
                <a:latin typeface="+mj-lt"/>
                <a:cs typeface="Helvetica Light"/>
              </a:rPr>
              <a:t>Contatos</a:t>
            </a:r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3490794" y="4492220"/>
            <a:ext cx="323850" cy="323850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 flipH="1" flipV="1">
            <a:off x="2555766" y="3619715"/>
            <a:ext cx="982455" cy="9199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 91"/>
          <p:cNvSpPr>
            <a:spLocks noChangeAspect="1" noEditPoints="1"/>
          </p:cNvSpPr>
          <p:nvPr/>
        </p:nvSpPr>
        <p:spPr bwMode="auto">
          <a:xfrm>
            <a:off x="8991358" y="659247"/>
            <a:ext cx="274615" cy="274479"/>
          </a:xfrm>
          <a:custGeom>
            <a:avLst/>
            <a:gdLst>
              <a:gd name="T0" fmla="*/ 730 w 730"/>
              <a:gd name="T1" fmla="*/ 364 h 729"/>
              <a:gd name="T2" fmla="*/ 677 w 730"/>
              <a:gd name="T3" fmla="*/ 176 h 729"/>
              <a:gd name="T4" fmla="*/ 53 w 730"/>
              <a:gd name="T5" fmla="*/ 176 h 729"/>
              <a:gd name="T6" fmla="*/ 0 w 730"/>
              <a:gd name="T7" fmla="*/ 364 h 729"/>
              <a:gd name="T8" fmla="*/ 53 w 730"/>
              <a:gd name="T9" fmla="*/ 553 h 729"/>
              <a:gd name="T10" fmla="*/ 677 w 730"/>
              <a:gd name="T11" fmla="*/ 553 h 729"/>
              <a:gd name="T12" fmla="*/ 14 w 730"/>
              <a:gd name="T13" fmla="*/ 371 h 729"/>
              <a:gd name="T14" fmla="*/ 191 w 730"/>
              <a:gd name="T15" fmla="*/ 541 h 729"/>
              <a:gd name="T16" fmla="*/ 14 w 730"/>
              <a:gd name="T17" fmla="*/ 371 h 729"/>
              <a:gd name="T18" fmla="*/ 191 w 730"/>
              <a:gd name="T19" fmla="*/ 187 h 729"/>
              <a:gd name="T20" fmla="*/ 14 w 730"/>
              <a:gd name="T21" fmla="*/ 357 h 729"/>
              <a:gd name="T22" fmla="*/ 716 w 730"/>
              <a:gd name="T23" fmla="*/ 357 h 729"/>
              <a:gd name="T24" fmla="*/ 539 w 730"/>
              <a:gd name="T25" fmla="*/ 187 h 729"/>
              <a:gd name="T26" fmla="*/ 716 w 730"/>
              <a:gd name="T27" fmla="*/ 357 h 729"/>
              <a:gd name="T28" fmla="*/ 372 w 730"/>
              <a:gd name="T29" fmla="*/ 357 h 729"/>
              <a:gd name="T30" fmla="*/ 525 w 730"/>
              <a:gd name="T31" fmla="*/ 187 h 729"/>
              <a:gd name="T32" fmla="*/ 372 w 730"/>
              <a:gd name="T33" fmla="*/ 173 h 729"/>
              <a:gd name="T34" fmla="*/ 520 w 730"/>
              <a:gd name="T35" fmla="*/ 173 h 729"/>
              <a:gd name="T36" fmla="*/ 358 w 730"/>
              <a:gd name="T37" fmla="*/ 173 h 729"/>
              <a:gd name="T38" fmla="*/ 358 w 730"/>
              <a:gd name="T39" fmla="*/ 14 h 729"/>
              <a:gd name="T40" fmla="*/ 358 w 730"/>
              <a:gd name="T41" fmla="*/ 187 h 729"/>
              <a:gd name="T42" fmla="*/ 180 w 730"/>
              <a:gd name="T43" fmla="*/ 357 h 729"/>
              <a:gd name="T44" fmla="*/ 358 w 730"/>
              <a:gd name="T45" fmla="*/ 187 h 729"/>
              <a:gd name="T46" fmla="*/ 358 w 730"/>
              <a:gd name="T47" fmla="*/ 371 h 729"/>
              <a:gd name="T48" fmla="*/ 205 w 730"/>
              <a:gd name="T49" fmla="*/ 541 h 729"/>
              <a:gd name="T50" fmla="*/ 358 w 730"/>
              <a:gd name="T51" fmla="*/ 555 h 729"/>
              <a:gd name="T52" fmla="*/ 210 w 730"/>
              <a:gd name="T53" fmla="*/ 555 h 729"/>
              <a:gd name="T54" fmla="*/ 372 w 730"/>
              <a:gd name="T55" fmla="*/ 555 h 729"/>
              <a:gd name="T56" fmla="*/ 372 w 730"/>
              <a:gd name="T57" fmla="*/ 715 h 729"/>
              <a:gd name="T58" fmla="*/ 372 w 730"/>
              <a:gd name="T59" fmla="*/ 541 h 729"/>
              <a:gd name="T60" fmla="*/ 550 w 730"/>
              <a:gd name="T61" fmla="*/ 371 h 729"/>
              <a:gd name="T62" fmla="*/ 372 w 730"/>
              <a:gd name="T63" fmla="*/ 541 h 729"/>
              <a:gd name="T64" fmla="*/ 716 w 730"/>
              <a:gd name="T65" fmla="*/ 371 h 729"/>
              <a:gd name="T66" fmla="*/ 539 w 730"/>
              <a:gd name="T67" fmla="*/ 541 h 729"/>
              <a:gd name="T68" fmla="*/ 659 w 730"/>
              <a:gd name="T69" fmla="*/ 173 h 729"/>
              <a:gd name="T70" fmla="*/ 507 w 730"/>
              <a:gd name="T71" fmla="*/ 108 h 729"/>
              <a:gd name="T72" fmla="*/ 659 w 730"/>
              <a:gd name="T73" fmla="*/ 173 h 729"/>
              <a:gd name="T74" fmla="*/ 223 w 730"/>
              <a:gd name="T75" fmla="*/ 108 h 729"/>
              <a:gd name="T76" fmla="*/ 71 w 730"/>
              <a:gd name="T77" fmla="*/ 173 h 729"/>
              <a:gd name="T78" fmla="*/ 71 w 730"/>
              <a:gd name="T79" fmla="*/ 555 h 729"/>
              <a:gd name="T80" fmla="*/ 223 w 730"/>
              <a:gd name="T81" fmla="*/ 621 h 729"/>
              <a:gd name="T82" fmla="*/ 71 w 730"/>
              <a:gd name="T83" fmla="*/ 555 h 729"/>
              <a:gd name="T84" fmla="*/ 507 w 730"/>
              <a:gd name="T85" fmla="*/ 621 h 729"/>
              <a:gd name="T86" fmla="*/ 659 w 730"/>
              <a:gd name="T87" fmla="*/ 555 h 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730" h="729">
                <a:moveTo>
                  <a:pt x="678" y="551"/>
                </a:moveTo>
                <a:cubicBezTo>
                  <a:pt x="711" y="496"/>
                  <a:pt x="730" y="432"/>
                  <a:pt x="730" y="364"/>
                </a:cubicBezTo>
                <a:cubicBezTo>
                  <a:pt x="730" y="296"/>
                  <a:pt x="711" y="233"/>
                  <a:pt x="678" y="178"/>
                </a:cubicBezTo>
                <a:cubicBezTo>
                  <a:pt x="678" y="177"/>
                  <a:pt x="678" y="177"/>
                  <a:pt x="677" y="176"/>
                </a:cubicBezTo>
                <a:cubicBezTo>
                  <a:pt x="613" y="70"/>
                  <a:pt x="497" y="0"/>
                  <a:pt x="365" y="0"/>
                </a:cubicBezTo>
                <a:cubicBezTo>
                  <a:pt x="233" y="0"/>
                  <a:pt x="117" y="70"/>
                  <a:pt x="53" y="176"/>
                </a:cubicBezTo>
                <a:cubicBezTo>
                  <a:pt x="52" y="177"/>
                  <a:pt x="52" y="177"/>
                  <a:pt x="51" y="178"/>
                </a:cubicBezTo>
                <a:cubicBezTo>
                  <a:pt x="19" y="233"/>
                  <a:pt x="0" y="296"/>
                  <a:pt x="0" y="364"/>
                </a:cubicBezTo>
                <a:cubicBezTo>
                  <a:pt x="0" y="432"/>
                  <a:pt x="19" y="496"/>
                  <a:pt x="51" y="551"/>
                </a:cubicBezTo>
                <a:cubicBezTo>
                  <a:pt x="52" y="552"/>
                  <a:pt x="52" y="552"/>
                  <a:pt x="53" y="553"/>
                </a:cubicBezTo>
                <a:cubicBezTo>
                  <a:pt x="117" y="658"/>
                  <a:pt x="233" y="729"/>
                  <a:pt x="365" y="729"/>
                </a:cubicBezTo>
                <a:cubicBezTo>
                  <a:pt x="497" y="729"/>
                  <a:pt x="613" y="658"/>
                  <a:pt x="677" y="553"/>
                </a:cubicBezTo>
                <a:cubicBezTo>
                  <a:pt x="678" y="552"/>
                  <a:pt x="678" y="552"/>
                  <a:pt x="678" y="551"/>
                </a:cubicBezTo>
                <a:close/>
                <a:moveTo>
                  <a:pt x="14" y="371"/>
                </a:moveTo>
                <a:cubicBezTo>
                  <a:pt x="166" y="371"/>
                  <a:pt x="166" y="371"/>
                  <a:pt x="166" y="371"/>
                </a:cubicBezTo>
                <a:cubicBezTo>
                  <a:pt x="166" y="432"/>
                  <a:pt x="175" y="490"/>
                  <a:pt x="191" y="541"/>
                </a:cubicBezTo>
                <a:cubicBezTo>
                  <a:pt x="62" y="541"/>
                  <a:pt x="62" y="541"/>
                  <a:pt x="62" y="541"/>
                </a:cubicBezTo>
                <a:cubicBezTo>
                  <a:pt x="33" y="491"/>
                  <a:pt x="15" y="433"/>
                  <a:pt x="14" y="371"/>
                </a:cubicBezTo>
                <a:close/>
                <a:moveTo>
                  <a:pt x="62" y="187"/>
                </a:moveTo>
                <a:cubicBezTo>
                  <a:pt x="191" y="187"/>
                  <a:pt x="191" y="187"/>
                  <a:pt x="191" y="187"/>
                </a:cubicBezTo>
                <a:cubicBezTo>
                  <a:pt x="175" y="239"/>
                  <a:pt x="166" y="297"/>
                  <a:pt x="166" y="357"/>
                </a:cubicBezTo>
                <a:cubicBezTo>
                  <a:pt x="14" y="357"/>
                  <a:pt x="14" y="357"/>
                  <a:pt x="14" y="357"/>
                </a:cubicBezTo>
                <a:cubicBezTo>
                  <a:pt x="15" y="296"/>
                  <a:pt x="33" y="238"/>
                  <a:pt x="62" y="187"/>
                </a:cubicBezTo>
                <a:close/>
                <a:moveTo>
                  <a:pt x="716" y="357"/>
                </a:moveTo>
                <a:cubicBezTo>
                  <a:pt x="564" y="357"/>
                  <a:pt x="564" y="357"/>
                  <a:pt x="564" y="357"/>
                </a:cubicBezTo>
                <a:cubicBezTo>
                  <a:pt x="563" y="297"/>
                  <a:pt x="555" y="239"/>
                  <a:pt x="539" y="187"/>
                </a:cubicBezTo>
                <a:cubicBezTo>
                  <a:pt x="668" y="187"/>
                  <a:pt x="668" y="187"/>
                  <a:pt x="668" y="187"/>
                </a:cubicBezTo>
                <a:cubicBezTo>
                  <a:pt x="697" y="238"/>
                  <a:pt x="714" y="296"/>
                  <a:pt x="716" y="357"/>
                </a:cubicBezTo>
                <a:close/>
                <a:moveTo>
                  <a:pt x="550" y="357"/>
                </a:moveTo>
                <a:cubicBezTo>
                  <a:pt x="372" y="357"/>
                  <a:pt x="372" y="357"/>
                  <a:pt x="372" y="357"/>
                </a:cubicBezTo>
                <a:cubicBezTo>
                  <a:pt x="372" y="187"/>
                  <a:pt x="372" y="187"/>
                  <a:pt x="372" y="187"/>
                </a:cubicBezTo>
                <a:cubicBezTo>
                  <a:pt x="525" y="187"/>
                  <a:pt x="525" y="187"/>
                  <a:pt x="525" y="187"/>
                </a:cubicBezTo>
                <a:cubicBezTo>
                  <a:pt x="540" y="238"/>
                  <a:pt x="549" y="296"/>
                  <a:pt x="550" y="357"/>
                </a:cubicBezTo>
                <a:close/>
                <a:moveTo>
                  <a:pt x="372" y="173"/>
                </a:moveTo>
                <a:cubicBezTo>
                  <a:pt x="372" y="14"/>
                  <a:pt x="372" y="14"/>
                  <a:pt x="372" y="14"/>
                </a:cubicBezTo>
                <a:cubicBezTo>
                  <a:pt x="434" y="18"/>
                  <a:pt x="488" y="81"/>
                  <a:pt x="520" y="173"/>
                </a:cubicBezTo>
                <a:lnTo>
                  <a:pt x="372" y="173"/>
                </a:lnTo>
                <a:close/>
                <a:moveTo>
                  <a:pt x="358" y="173"/>
                </a:moveTo>
                <a:cubicBezTo>
                  <a:pt x="210" y="173"/>
                  <a:pt x="210" y="173"/>
                  <a:pt x="210" y="173"/>
                </a:cubicBezTo>
                <a:cubicBezTo>
                  <a:pt x="241" y="81"/>
                  <a:pt x="296" y="18"/>
                  <a:pt x="358" y="14"/>
                </a:cubicBezTo>
                <a:lnTo>
                  <a:pt x="358" y="173"/>
                </a:lnTo>
                <a:close/>
                <a:moveTo>
                  <a:pt x="358" y="187"/>
                </a:moveTo>
                <a:cubicBezTo>
                  <a:pt x="358" y="357"/>
                  <a:pt x="358" y="357"/>
                  <a:pt x="358" y="357"/>
                </a:cubicBezTo>
                <a:cubicBezTo>
                  <a:pt x="180" y="357"/>
                  <a:pt x="180" y="357"/>
                  <a:pt x="180" y="357"/>
                </a:cubicBezTo>
                <a:cubicBezTo>
                  <a:pt x="180" y="296"/>
                  <a:pt x="190" y="238"/>
                  <a:pt x="205" y="187"/>
                </a:cubicBezTo>
                <a:lnTo>
                  <a:pt x="358" y="187"/>
                </a:lnTo>
                <a:close/>
                <a:moveTo>
                  <a:pt x="180" y="371"/>
                </a:moveTo>
                <a:cubicBezTo>
                  <a:pt x="358" y="371"/>
                  <a:pt x="358" y="371"/>
                  <a:pt x="358" y="371"/>
                </a:cubicBezTo>
                <a:cubicBezTo>
                  <a:pt x="358" y="541"/>
                  <a:pt x="358" y="541"/>
                  <a:pt x="358" y="541"/>
                </a:cubicBezTo>
                <a:cubicBezTo>
                  <a:pt x="205" y="541"/>
                  <a:pt x="205" y="541"/>
                  <a:pt x="205" y="541"/>
                </a:cubicBezTo>
                <a:cubicBezTo>
                  <a:pt x="190" y="491"/>
                  <a:pt x="180" y="433"/>
                  <a:pt x="180" y="371"/>
                </a:cubicBezTo>
                <a:close/>
                <a:moveTo>
                  <a:pt x="358" y="555"/>
                </a:moveTo>
                <a:cubicBezTo>
                  <a:pt x="358" y="715"/>
                  <a:pt x="358" y="715"/>
                  <a:pt x="358" y="715"/>
                </a:cubicBezTo>
                <a:cubicBezTo>
                  <a:pt x="296" y="710"/>
                  <a:pt x="241" y="648"/>
                  <a:pt x="210" y="555"/>
                </a:cubicBezTo>
                <a:lnTo>
                  <a:pt x="358" y="555"/>
                </a:lnTo>
                <a:close/>
                <a:moveTo>
                  <a:pt x="372" y="555"/>
                </a:moveTo>
                <a:cubicBezTo>
                  <a:pt x="520" y="555"/>
                  <a:pt x="520" y="555"/>
                  <a:pt x="520" y="555"/>
                </a:cubicBezTo>
                <a:cubicBezTo>
                  <a:pt x="488" y="648"/>
                  <a:pt x="434" y="710"/>
                  <a:pt x="372" y="715"/>
                </a:cubicBezTo>
                <a:lnTo>
                  <a:pt x="372" y="555"/>
                </a:lnTo>
                <a:close/>
                <a:moveTo>
                  <a:pt x="372" y="541"/>
                </a:moveTo>
                <a:cubicBezTo>
                  <a:pt x="372" y="371"/>
                  <a:pt x="372" y="371"/>
                  <a:pt x="372" y="371"/>
                </a:cubicBezTo>
                <a:cubicBezTo>
                  <a:pt x="550" y="371"/>
                  <a:pt x="550" y="371"/>
                  <a:pt x="550" y="371"/>
                </a:cubicBezTo>
                <a:cubicBezTo>
                  <a:pt x="549" y="433"/>
                  <a:pt x="540" y="491"/>
                  <a:pt x="525" y="541"/>
                </a:cubicBezTo>
                <a:lnTo>
                  <a:pt x="372" y="541"/>
                </a:lnTo>
                <a:close/>
                <a:moveTo>
                  <a:pt x="564" y="371"/>
                </a:moveTo>
                <a:cubicBezTo>
                  <a:pt x="716" y="371"/>
                  <a:pt x="716" y="371"/>
                  <a:pt x="716" y="371"/>
                </a:cubicBezTo>
                <a:cubicBezTo>
                  <a:pt x="714" y="433"/>
                  <a:pt x="697" y="491"/>
                  <a:pt x="668" y="541"/>
                </a:cubicBezTo>
                <a:cubicBezTo>
                  <a:pt x="539" y="541"/>
                  <a:pt x="539" y="541"/>
                  <a:pt x="539" y="541"/>
                </a:cubicBezTo>
                <a:cubicBezTo>
                  <a:pt x="555" y="490"/>
                  <a:pt x="563" y="432"/>
                  <a:pt x="564" y="371"/>
                </a:cubicBezTo>
                <a:close/>
                <a:moveTo>
                  <a:pt x="659" y="173"/>
                </a:moveTo>
                <a:cubicBezTo>
                  <a:pt x="535" y="173"/>
                  <a:pt x="535" y="173"/>
                  <a:pt x="535" y="173"/>
                </a:cubicBezTo>
                <a:cubicBezTo>
                  <a:pt x="527" y="150"/>
                  <a:pt x="518" y="128"/>
                  <a:pt x="507" y="108"/>
                </a:cubicBezTo>
                <a:cubicBezTo>
                  <a:pt x="485" y="68"/>
                  <a:pt x="459" y="38"/>
                  <a:pt x="431" y="20"/>
                </a:cubicBezTo>
                <a:cubicBezTo>
                  <a:pt x="526" y="38"/>
                  <a:pt x="608" y="95"/>
                  <a:pt x="659" y="173"/>
                </a:cubicBezTo>
                <a:close/>
                <a:moveTo>
                  <a:pt x="299" y="20"/>
                </a:moveTo>
                <a:cubicBezTo>
                  <a:pt x="270" y="38"/>
                  <a:pt x="244" y="68"/>
                  <a:pt x="223" y="108"/>
                </a:cubicBezTo>
                <a:cubicBezTo>
                  <a:pt x="212" y="128"/>
                  <a:pt x="203" y="150"/>
                  <a:pt x="195" y="173"/>
                </a:cubicBezTo>
                <a:cubicBezTo>
                  <a:pt x="71" y="173"/>
                  <a:pt x="71" y="173"/>
                  <a:pt x="71" y="173"/>
                </a:cubicBezTo>
                <a:cubicBezTo>
                  <a:pt x="122" y="95"/>
                  <a:pt x="204" y="38"/>
                  <a:pt x="299" y="20"/>
                </a:cubicBezTo>
                <a:close/>
                <a:moveTo>
                  <a:pt x="71" y="555"/>
                </a:moveTo>
                <a:cubicBezTo>
                  <a:pt x="195" y="555"/>
                  <a:pt x="195" y="555"/>
                  <a:pt x="195" y="555"/>
                </a:cubicBezTo>
                <a:cubicBezTo>
                  <a:pt x="203" y="579"/>
                  <a:pt x="212" y="601"/>
                  <a:pt x="223" y="621"/>
                </a:cubicBezTo>
                <a:cubicBezTo>
                  <a:pt x="244" y="661"/>
                  <a:pt x="270" y="691"/>
                  <a:pt x="299" y="709"/>
                </a:cubicBezTo>
                <a:cubicBezTo>
                  <a:pt x="204" y="691"/>
                  <a:pt x="122" y="634"/>
                  <a:pt x="71" y="555"/>
                </a:cubicBezTo>
                <a:close/>
                <a:moveTo>
                  <a:pt x="431" y="709"/>
                </a:moveTo>
                <a:cubicBezTo>
                  <a:pt x="459" y="691"/>
                  <a:pt x="485" y="661"/>
                  <a:pt x="507" y="621"/>
                </a:cubicBezTo>
                <a:cubicBezTo>
                  <a:pt x="518" y="601"/>
                  <a:pt x="527" y="579"/>
                  <a:pt x="535" y="555"/>
                </a:cubicBezTo>
                <a:cubicBezTo>
                  <a:pt x="659" y="555"/>
                  <a:pt x="659" y="555"/>
                  <a:pt x="659" y="555"/>
                </a:cubicBezTo>
                <a:cubicBezTo>
                  <a:pt x="608" y="634"/>
                  <a:pt x="526" y="691"/>
                  <a:pt x="431" y="70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131"/>
          <p:cNvSpPr>
            <a:spLocks noChangeAspect="1" noEditPoints="1"/>
          </p:cNvSpPr>
          <p:nvPr/>
        </p:nvSpPr>
        <p:spPr bwMode="auto">
          <a:xfrm>
            <a:off x="8981671" y="1377838"/>
            <a:ext cx="291187" cy="182602"/>
          </a:xfrm>
          <a:custGeom>
            <a:avLst/>
            <a:gdLst>
              <a:gd name="T0" fmla="*/ 613 w 613"/>
              <a:gd name="T1" fmla="*/ 6 h 384"/>
              <a:gd name="T2" fmla="*/ 612 w 613"/>
              <a:gd name="T3" fmla="*/ 4 h 384"/>
              <a:gd name="T4" fmla="*/ 612 w 613"/>
              <a:gd name="T5" fmla="*/ 3 h 384"/>
              <a:gd name="T6" fmla="*/ 611 w 613"/>
              <a:gd name="T7" fmla="*/ 2 h 384"/>
              <a:gd name="T8" fmla="*/ 610 w 613"/>
              <a:gd name="T9" fmla="*/ 2 h 384"/>
              <a:gd name="T10" fmla="*/ 609 w 613"/>
              <a:gd name="T11" fmla="*/ 1 h 384"/>
              <a:gd name="T12" fmla="*/ 608 w 613"/>
              <a:gd name="T13" fmla="*/ 0 h 384"/>
              <a:gd name="T14" fmla="*/ 607 w 613"/>
              <a:gd name="T15" fmla="*/ 0 h 384"/>
              <a:gd name="T16" fmla="*/ 606 w 613"/>
              <a:gd name="T17" fmla="*/ 0 h 384"/>
              <a:gd name="T18" fmla="*/ 7 w 613"/>
              <a:gd name="T19" fmla="*/ 0 h 384"/>
              <a:gd name="T20" fmla="*/ 5 w 613"/>
              <a:gd name="T21" fmla="*/ 0 h 384"/>
              <a:gd name="T22" fmla="*/ 4 w 613"/>
              <a:gd name="T23" fmla="*/ 0 h 384"/>
              <a:gd name="T24" fmla="*/ 3 w 613"/>
              <a:gd name="T25" fmla="*/ 1 h 384"/>
              <a:gd name="T26" fmla="*/ 2 w 613"/>
              <a:gd name="T27" fmla="*/ 2 h 384"/>
              <a:gd name="T28" fmla="*/ 2 w 613"/>
              <a:gd name="T29" fmla="*/ 2 h 384"/>
              <a:gd name="T30" fmla="*/ 1 w 613"/>
              <a:gd name="T31" fmla="*/ 3 h 384"/>
              <a:gd name="T32" fmla="*/ 0 w 613"/>
              <a:gd name="T33" fmla="*/ 4 h 384"/>
              <a:gd name="T34" fmla="*/ 0 w 613"/>
              <a:gd name="T35" fmla="*/ 6 h 384"/>
              <a:gd name="T36" fmla="*/ 0 w 613"/>
              <a:gd name="T37" fmla="*/ 7 h 384"/>
              <a:gd name="T38" fmla="*/ 7 w 613"/>
              <a:gd name="T39" fmla="*/ 384 h 384"/>
              <a:gd name="T40" fmla="*/ 613 w 613"/>
              <a:gd name="T41" fmla="*/ 377 h 384"/>
              <a:gd name="T42" fmla="*/ 613 w 613"/>
              <a:gd name="T43" fmla="*/ 6 h 384"/>
              <a:gd name="T44" fmla="*/ 186 w 613"/>
              <a:gd name="T45" fmla="*/ 169 h 384"/>
              <a:gd name="T46" fmla="*/ 14 w 613"/>
              <a:gd name="T47" fmla="*/ 22 h 384"/>
              <a:gd name="T48" fmla="*/ 587 w 613"/>
              <a:gd name="T49" fmla="*/ 14 h 384"/>
              <a:gd name="T50" fmla="*/ 259 w 613"/>
              <a:gd name="T51" fmla="*/ 214 h 384"/>
              <a:gd name="T52" fmla="*/ 599 w 613"/>
              <a:gd name="T53" fmla="*/ 22 h 384"/>
              <a:gd name="T54" fmla="*/ 427 w 613"/>
              <a:gd name="T55" fmla="*/ 168 h 384"/>
              <a:gd name="T56" fmla="*/ 14 w 613"/>
              <a:gd name="T57" fmla="*/ 370 h 384"/>
              <a:gd name="T58" fmla="*/ 197 w 613"/>
              <a:gd name="T59" fmla="*/ 178 h 384"/>
              <a:gd name="T60" fmla="*/ 305 w 613"/>
              <a:gd name="T61" fmla="*/ 244 h 384"/>
              <a:gd name="T62" fmla="*/ 416 w 613"/>
              <a:gd name="T63" fmla="*/ 177 h 384"/>
              <a:gd name="T64" fmla="*/ 599 w 613"/>
              <a:gd name="T65" fmla="*/ 370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13" h="384">
                <a:moveTo>
                  <a:pt x="613" y="6"/>
                </a:moveTo>
                <a:cubicBezTo>
                  <a:pt x="613" y="6"/>
                  <a:pt x="613" y="6"/>
                  <a:pt x="613" y="6"/>
                </a:cubicBezTo>
                <a:cubicBezTo>
                  <a:pt x="613" y="6"/>
                  <a:pt x="613" y="5"/>
                  <a:pt x="613" y="5"/>
                </a:cubicBezTo>
                <a:cubicBezTo>
                  <a:pt x="612" y="5"/>
                  <a:pt x="612" y="5"/>
                  <a:pt x="612" y="4"/>
                </a:cubicBezTo>
                <a:cubicBezTo>
                  <a:pt x="612" y="4"/>
                  <a:pt x="612" y="4"/>
                  <a:pt x="612" y="4"/>
                </a:cubicBezTo>
                <a:cubicBezTo>
                  <a:pt x="612" y="4"/>
                  <a:pt x="612" y="3"/>
                  <a:pt x="612" y="3"/>
                </a:cubicBezTo>
                <a:cubicBezTo>
                  <a:pt x="612" y="3"/>
                  <a:pt x="611" y="3"/>
                  <a:pt x="611" y="3"/>
                </a:cubicBezTo>
                <a:cubicBezTo>
                  <a:pt x="611" y="3"/>
                  <a:pt x="611" y="2"/>
                  <a:pt x="611" y="2"/>
                </a:cubicBezTo>
                <a:cubicBezTo>
                  <a:pt x="611" y="2"/>
                  <a:pt x="611" y="2"/>
                  <a:pt x="611" y="2"/>
                </a:cubicBezTo>
                <a:cubicBezTo>
                  <a:pt x="611" y="2"/>
                  <a:pt x="611" y="2"/>
                  <a:pt x="610" y="2"/>
                </a:cubicBezTo>
                <a:cubicBezTo>
                  <a:pt x="610" y="1"/>
                  <a:pt x="610" y="1"/>
                  <a:pt x="610" y="1"/>
                </a:cubicBezTo>
                <a:cubicBezTo>
                  <a:pt x="610" y="1"/>
                  <a:pt x="610" y="1"/>
                  <a:pt x="609" y="1"/>
                </a:cubicBezTo>
                <a:cubicBezTo>
                  <a:pt x="609" y="1"/>
                  <a:pt x="609" y="1"/>
                  <a:pt x="609" y="1"/>
                </a:cubicBezTo>
                <a:cubicBezTo>
                  <a:pt x="609" y="0"/>
                  <a:pt x="608" y="0"/>
                  <a:pt x="608" y="0"/>
                </a:cubicBezTo>
                <a:cubicBezTo>
                  <a:pt x="608" y="0"/>
                  <a:pt x="608" y="0"/>
                  <a:pt x="607" y="0"/>
                </a:cubicBezTo>
                <a:cubicBezTo>
                  <a:pt x="607" y="0"/>
                  <a:pt x="607" y="0"/>
                  <a:pt x="607" y="0"/>
                </a:cubicBezTo>
                <a:cubicBezTo>
                  <a:pt x="607" y="0"/>
                  <a:pt x="606" y="0"/>
                  <a:pt x="606" y="0"/>
                </a:cubicBezTo>
                <a:cubicBezTo>
                  <a:pt x="606" y="0"/>
                  <a:pt x="606" y="0"/>
                  <a:pt x="606" y="0"/>
                </a:cubicBez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cubicBezTo>
                  <a:pt x="6" y="0"/>
                  <a:pt x="6" y="0"/>
                  <a:pt x="6" y="0"/>
                </a:cubicBezTo>
                <a:cubicBezTo>
                  <a:pt x="6" y="0"/>
                  <a:pt x="6" y="0"/>
                  <a:pt x="5" y="0"/>
                </a:cubicBezTo>
                <a:cubicBezTo>
                  <a:pt x="5" y="0"/>
                  <a:pt x="5" y="0"/>
                  <a:pt x="5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1"/>
                  <a:pt x="4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2" y="1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4"/>
                  <a:pt x="1" y="4"/>
                </a:cubicBezTo>
                <a:cubicBezTo>
                  <a:pt x="1" y="4"/>
                  <a:pt x="0" y="4"/>
                  <a:pt x="0" y="4"/>
                </a:cubicBez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cubicBezTo>
                  <a:pt x="0" y="7"/>
                  <a:pt x="0" y="7"/>
                  <a:pt x="0" y="7"/>
                </a:cubicBezTo>
                <a:cubicBezTo>
                  <a:pt x="0" y="377"/>
                  <a:pt x="0" y="377"/>
                  <a:pt x="0" y="377"/>
                </a:cubicBezTo>
                <a:cubicBezTo>
                  <a:pt x="0" y="380"/>
                  <a:pt x="3" y="384"/>
                  <a:pt x="7" y="384"/>
                </a:cubicBezTo>
                <a:cubicBezTo>
                  <a:pt x="606" y="384"/>
                  <a:pt x="606" y="384"/>
                  <a:pt x="606" y="384"/>
                </a:cubicBezTo>
                <a:cubicBezTo>
                  <a:pt x="610" y="384"/>
                  <a:pt x="613" y="380"/>
                  <a:pt x="613" y="377"/>
                </a:cubicBezTo>
                <a:cubicBezTo>
                  <a:pt x="613" y="7"/>
                  <a:pt x="613" y="7"/>
                  <a:pt x="613" y="7"/>
                </a:cubicBezTo>
                <a:cubicBezTo>
                  <a:pt x="613" y="7"/>
                  <a:pt x="613" y="7"/>
                  <a:pt x="613" y="6"/>
                </a:cubicBezTo>
                <a:close/>
                <a:moveTo>
                  <a:pt x="14" y="22"/>
                </a:moveTo>
                <a:cubicBezTo>
                  <a:pt x="186" y="169"/>
                  <a:pt x="186" y="169"/>
                  <a:pt x="186" y="169"/>
                </a:cubicBezTo>
                <a:cubicBezTo>
                  <a:pt x="14" y="315"/>
                  <a:pt x="14" y="315"/>
                  <a:pt x="14" y="315"/>
                </a:cubicBezTo>
                <a:lnTo>
                  <a:pt x="14" y="22"/>
                </a:lnTo>
                <a:close/>
                <a:moveTo>
                  <a:pt x="26" y="14"/>
                </a:moveTo>
                <a:cubicBezTo>
                  <a:pt x="587" y="14"/>
                  <a:pt x="587" y="14"/>
                  <a:pt x="587" y="14"/>
                </a:cubicBezTo>
                <a:cubicBezTo>
                  <a:pt x="351" y="214"/>
                  <a:pt x="351" y="214"/>
                  <a:pt x="351" y="214"/>
                </a:cubicBezTo>
                <a:cubicBezTo>
                  <a:pt x="326" y="235"/>
                  <a:pt x="285" y="235"/>
                  <a:pt x="259" y="214"/>
                </a:cubicBezTo>
                <a:lnTo>
                  <a:pt x="26" y="14"/>
                </a:lnTo>
                <a:close/>
                <a:moveTo>
                  <a:pt x="599" y="22"/>
                </a:moveTo>
                <a:cubicBezTo>
                  <a:pt x="599" y="315"/>
                  <a:pt x="599" y="315"/>
                  <a:pt x="599" y="315"/>
                </a:cubicBezTo>
                <a:cubicBezTo>
                  <a:pt x="427" y="168"/>
                  <a:pt x="427" y="168"/>
                  <a:pt x="427" y="168"/>
                </a:cubicBezTo>
                <a:lnTo>
                  <a:pt x="599" y="22"/>
                </a:lnTo>
                <a:close/>
                <a:moveTo>
                  <a:pt x="14" y="370"/>
                </a:moveTo>
                <a:cubicBezTo>
                  <a:pt x="14" y="333"/>
                  <a:pt x="14" y="333"/>
                  <a:pt x="14" y="333"/>
                </a:cubicBezTo>
                <a:cubicBezTo>
                  <a:pt x="197" y="178"/>
                  <a:pt x="197" y="178"/>
                  <a:pt x="197" y="178"/>
                </a:cubicBezTo>
                <a:cubicBezTo>
                  <a:pt x="250" y="224"/>
                  <a:pt x="250" y="224"/>
                  <a:pt x="250" y="224"/>
                </a:cubicBezTo>
                <a:cubicBezTo>
                  <a:pt x="265" y="237"/>
                  <a:pt x="285" y="244"/>
                  <a:pt x="305" y="244"/>
                </a:cubicBezTo>
                <a:cubicBezTo>
                  <a:pt x="325" y="244"/>
                  <a:pt x="345" y="237"/>
                  <a:pt x="360" y="224"/>
                </a:cubicBezTo>
                <a:cubicBezTo>
                  <a:pt x="416" y="177"/>
                  <a:pt x="416" y="177"/>
                  <a:pt x="416" y="177"/>
                </a:cubicBezTo>
                <a:cubicBezTo>
                  <a:pt x="599" y="333"/>
                  <a:pt x="599" y="333"/>
                  <a:pt x="599" y="333"/>
                </a:cubicBezTo>
                <a:cubicBezTo>
                  <a:pt x="599" y="370"/>
                  <a:pt x="599" y="370"/>
                  <a:pt x="599" y="370"/>
                </a:cubicBezTo>
                <a:lnTo>
                  <a:pt x="14" y="3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45905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Imagem 66">
            <a:extLst>
              <a:ext uri="{FF2B5EF4-FFF2-40B4-BE49-F238E27FC236}">
                <a16:creationId xmlns:a16="http://schemas.microsoft.com/office/drawing/2014/main" id="{A73DED1C-747F-4CA9-900F-756BC10FA0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69" name="Paralelogramo 68">
            <a:extLst>
              <a:ext uri="{FF2B5EF4-FFF2-40B4-BE49-F238E27FC236}">
                <a16:creationId xmlns:a16="http://schemas.microsoft.com/office/drawing/2014/main" id="{71C5AE2D-1B3F-4072-B8ED-1ABA1F24ED5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2 – Desenvolvimento dos Trabalhos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1CAB175-0044-491D-B26C-0C3F6598D475}"/>
              </a:ext>
            </a:extLst>
          </p:cNvPr>
          <p:cNvSpPr/>
          <p:nvPr/>
        </p:nvSpPr>
        <p:spPr>
          <a:xfrm>
            <a:off x="0" y="563707"/>
            <a:ext cx="8826500" cy="62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200000"/>
              </a:lnSpc>
            </a:pPr>
            <a:r>
              <a:rPr lang="pt-BR" sz="2000" b="1" dirty="0">
                <a:solidFill>
                  <a:srgbClr val="002060"/>
                </a:solidFill>
              </a:rPr>
              <a:t>Elaboração do Questionário de avaliação das testadas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C21EB56-A889-4232-93D2-55901CA57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00" y="1452758"/>
            <a:ext cx="5875600" cy="510887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BC0E476-205F-491F-B254-3D821408A6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60"/>
          <a:stretch/>
        </p:blipFill>
        <p:spPr>
          <a:xfrm>
            <a:off x="6184902" y="1300357"/>
            <a:ext cx="5956300" cy="510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14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Imagem 66">
            <a:extLst>
              <a:ext uri="{FF2B5EF4-FFF2-40B4-BE49-F238E27FC236}">
                <a16:creationId xmlns:a16="http://schemas.microsoft.com/office/drawing/2014/main" id="{A73DED1C-747F-4CA9-900F-756BC10FA0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69" name="Paralelogramo 68">
            <a:extLst>
              <a:ext uri="{FF2B5EF4-FFF2-40B4-BE49-F238E27FC236}">
                <a16:creationId xmlns:a16="http://schemas.microsoft.com/office/drawing/2014/main" id="{71C5AE2D-1B3F-4072-B8ED-1ABA1F24ED5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2 – Desenvolvimento dos Trabalhos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1CAB175-0044-491D-B26C-0C3F6598D475}"/>
              </a:ext>
            </a:extLst>
          </p:cNvPr>
          <p:cNvSpPr/>
          <p:nvPr/>
        </p:nvSpPr>
        <p:spPr>
          <a:xfrm>
            <a:off x="0" y="563707"/>
            <a:ext cx="8826500" cy="62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200000"/>
              </a:lnSpc>
            </a:pPr>
            <a:r>
              <a:rPr lang="pt-BR" sz="2000" b="1" dirty="0">
                <a:solidFill>
                  <a:srgbClr val="002060"/>
                </a:solidFill>
              </a:rPr>
              <a:t>Elaboração do Questionário de avaliação das testadas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B4FE069-F940-4932-80E2-31078D3BD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3" y="1393219"/>
            <a:ext cx="5960616" cy="527253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B56732E-5A05-40AA-A98C-C158A22CC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9579" y="1263482"/>
            <a:ext cx="5261421" cy="553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70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Imagem 66">
            <a:extLst>
              <a:ext uri="{FF2B5EF4-FFF2-40B4-BE49-F238E27FC236}">
                <a16:creationId xmlns:a16="http://schemas.microsoft.com/office/drawing/2014/main" id="{A73DED1C-747F-4CA9-900F-756BC10FA0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64" y="204014"/>
            <a:ext cx="2215636" cy="412832"/>
          </a:xfrm>
          <a:prstGeom prst="rect">
            <a:avLst/>
          </a:prstGeom>
        </p:spPr>
      </p:pic>
      <p:sp>
        <p:nvSpPr>
          <p:cNvPr id="69" name="Paralelogramo 68">
            <a:extLst>
              <a:ext uri="{FF2B5EF4-FFF2-40B4-BE49-F238E27FC236}">
                <a16:creationId xmlns:a16="http://schemas.microsoft.com/office/drawing/2014/main" id="{71C5AE2D-1B3F-4072-B8ED-1ABA1F24ED55}"/>
              </a:ext>
            </a:extLst>
          </p:cNvPr>
          <p:cNvSpPr/>
          <p:nvPr/>
        </p:nvSpPr>
        <p:spPr>
          <a:xfrm>
            <a:off x="-488227" y="192247"/>
            <a:ext cx="7627258" cy="498134"/>
          </a:xfrm>
          <a:prstGeom prst="parallelogram">
            <a:avLst/>
          </a:prstGeom>
          <a:solidFill>
            <a:srgbClr val="433B47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2 – Desenvolvimento dos Trabalhos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1CAB175-0044-491D-B26C-0C3F6598D475}"/>
              </a:ext>
            </a:extLst>
          </p:cNvPr>
          <p:cNvSpPr/>
          <p:nvPr/>
        </p:nvSpPr>
        <p:spPr>
          <a:xfrm>
            <a:off x="0" y="563707"/>
            <a:ext cx="8826500" cy="62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200000"/>
              </a:lnSpc>
            </a:pPr>
            <a:r>
              <a:rPr lang="pt-BR" sz="2000" b="1" dirty="0">
                <a:solidFill>
                  <a:srgbClr val="002060"/>
                </a:solidFill>
              </a:rPr>
              <a:t>Elaboração do Questionário de avaliação das testadas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A727AF8-1131-4970-B0E6-175EA575A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403" y="1315712"/>
            <a:ext cx="7674489" cy="507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1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1076</Words>
  <Application>Microsoft Office PowerPoint</Application>
  <PresentationFormat>Widescreen</PresentationFormat>
  <Paragraphs>192</Paragraphs>
  <Slides>64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64</vt:i4>
      </vt:variant>
    </vt:vector>
  </HeadingPairs>
  <TitlesOfParts>
    <vt:vector size="70" baseType="lpstr">
      <vt:lpstr>Arial</vt:lpstr>
      <vt:lpstr>Calibri</vt:lpstr>
      <vt:lpstr>Calibri Light</vt:lpstr>
      <vt:lpstr>Open Sans</vt:lpstr>
      <vt:lpstr>Verdana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CARLOS CORREA TEMPONI Elias</dc:creator>
  <cp:lastModifiedBy>CARLOS CORREA TEMPONI Elias</cp:lastModifiedBy>
  <cp:revision>12</cp:revision>
  <dcterms:created xsi:type="dcterms:W3CDTF">2019-10-18T14:18:13Z</dcterms:created>
  <dcterms:modified xsi:type="dcterms:W3CDTF">2019-12-10T12:00:35Z</dcterms:modified>
</cp:coreProperties>
</file>